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256" r:id="rId2"/>
    <p:sldId id="320" r:id="rId3"/>
    <p:sldId id="325" r:id="rId4"/>
    <p:sldId id="374" r:id="rId5"/>
    <p:sldId id="375" r:id="rId6"/>
    <p:sldId id="376" r:id="rId7"/>
    <p:sldId id="379" r:id="rId8"/>
    <p:sldId id="324" r:id="rId9"/>
    <p:sldId id="378" r:id="rId10"/>
    <p:sldId id="270" r:id="rId11"/>
    <p:sldId id="265" r:id="rId12"/>
    <p:sldId id="358" r:id="rId13"/>
    <p:sldId id="360" r:id="rId14"/>
    <p:sldId id="362" r:id="rId15"/>
    <p:sldId id="271" r:id="rId16"/>
    <p:sldId id="272" r:id="rId17"/>
    <p:sldId id="267" r:id="rId18"/>
    <p:sldId id="380" r:id="rId19"/>
    <p:sldId id="277" r:id="rId20"/>
    <p:sldId id="361" r:id="rId21"/>
    <p:sldId id="381" r:id="rId22"/>
    <p:sldId id="382" r:id="rId23"/>
    <p:sldId id="383" r:id="rId24"/>
    <p:sldId id="384" r:id="rId25"/>
    <p:sldId id="385" r:id="rId26"/>
    <p:sldId id="386" r:id="rId27"/>
    <p:sldId id="387" r:id="rId28"/>
    <p:sldId id="388" r:id="rId29"/>
    <p:sldId id="389" r:id="rId30"/>
    <p:sldId id="390" r:id="rId31"/>
    <p:sldId id="391" r:id="rId32"/>
    <p:sldId id="392" r:id="rId33"/>
    <p:sldId id="393" r:id="rId34"/>
    <p:sldId id="394" r:id="rId35"/>
    <p:sldId id="395" r:id="rId36"/>
    <p:sldId id="396" r:id="rId37"/>
    <p:sldId id="397" r:id="rId38"/>
    <p:sldId id="398" r:id="rId39"/>
    <p:sldId id="399" r:id="rId40"/>
    <p:sldId id="400" r:id="rId41"/>
    <p:sldId id="401" r:id="rId4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387"/>
    <a:srgbClr val="FCECC5"/>
    <a:srgbClr val="FFFFDA"/>
    <a:srgbClr val="FFFF99"/>
    <a:srgbClr val="FCFCFA"/>
    <a:srgbClr val="FFF2E5"/>
    <a:srgbClr val="FFE6CD"/>
    <a:srgbClr val="FFFBCD"/>
    <a:srgbClr val="FFFFCC"/>
    <a:srgbClr val="FFFA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61" autoAdjust="0"/>
    <p:restoredTop sz="94834" autoAdjust="0"/>
  </p:normalViewPr>
  <p:slideViewPr>
    <p:cSldViewPr>
      <p:cViewPr varScale="1">
        <p:scale>
          <a:sx n="87" d="100"/>
          <a:sy n="87" d="100"/>
        </p:scale>
        <p:origin x="1344"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b="1" baseline="0">
                <a:solidFill>
                  <a:sysClr val="windowText" lastClr="000000"/>
                </a:solidFill>
              </a:rPr>
              <a:t>Weekly Statewide New HWOL Job Ads through 12/04/21</a:t>
            </a:r>
            <a:endParaRPr lang="en-US" sz="1100" b="1">
              <a:solidFill>
                <a:sysClr val="windowText" lastClr="000000"/>
              </a:solidFill>
            </a:endParaRPr>
          </a:p>
        </c:rich>
      </c:tx>
      <c:layout>
        <c:manualLayout>
          <c:xMode val="edge"/>
          <c:yMode val="edge"/>
          <c:x val="0.28131213990889709"/>
          <c:y val="2.715482699647391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9398474042382299E-2"/>
          <c:y val="0.13116418083636372"/>
          <c:w val="0.9247912872957943"/>
          <c:h val="0.69958713665597461"/>
        </c:manualLayout>
      </c:layout>
      <c:barChart>
        <c:barDir val="col"/>
        <c:grouping val="clustered"/>
        <c:varyColors val="0"/>
        <c:ser>
          <c:idx val="0"/>
          <c:order val="1"/>
          <c:tx>
            <c:strRef>
              <c:f>'Line Graph'!$L$1</c:f>
              <c:strCache>
                <c:ptCount val="1"/>
              </c:strCache>
            </c:strRef>
          </c:tx>
          <c:spPr>
            <a:solidFill>
              <a:sysClr val="window" lastClr="FFFFFF">
                <a:lumMod val="85000"/>
              </a:sysClr>
            </a:solidFill>
            <a:ln>
              <a:solidFill>
                <a:sysClr val="window" lastClr="FFFFFF">
                  <a:lumMod val="85000"/>
                </a:sysClr>
              </a:solidFill>
            </a:ln>
            <a:effectLst/>
          </c:spPr>
          <c:invertIfNegative val="0"/>
          <c:cat>
            <c:strRef>
              <c:f>'Line Graph'!$K$19:$K$110</c:f>
              <c:strCache>
                <c:ptCount val="92"/>
                <c:pt idx="0">
                  <c:v> Mar 20</c:v>
                </c:pt>
                <c:pt idx="4">
                  <c:v> Apr 20</c:v>
                </c:pt>
                <c:pt idx="8">
                  <c:v> May 20</c:v>
                </c:pt>
                <c:pt idx="13">
                  <c:v> Jun 20</c:v>
                </c:pt>
                <c:pt idx="17">
                  <c:v> Jul 20</c:v>
                </c:pt>
                <c:pt idx="21">
                  <c:v> Aug 20</c:v>
                </c:pt>
                <c:pt idx="26">
                  <c:v> Sept 20</c:v>
                </c:pt>
                <c:pt idx="30">
                  <c:v> Oct 20</c:v>
                </c:pt>
                <c:pt idx="35">
                  <c:v> Nov 20</c:v>
                </c:pt>
                <c:pt idx="39">
                  <c:v> Dec 20</c:v>
                </c:pt>
                <c:pt idx="43">
                  <c:v> Jan 21</c:v>
                </c:pt>
                <c:pt idx="48">
                  <c:v> Feb 21</c:v>
                </c:pt>
                <c:pt idx="52">
                  <c:v> Mar 21</c:v>
                </c:pt>
                <c:pt idx="56">
                  <c:v> Apr 21</c:v>
                </c:pt>
                <c:pt idx="60">
                  <c:v> May 21</c:v>
                </c:pt>
                <c:pt idx="65">
                  <c:v> Jun 21</c:v>
                </c:pt>
                <c:pt idx="69">
                  <c:v> Jul 21</c:v>
                </c:pt>
                <c:pt idx="74">
                  <c:v> Aug 21</c:v>
                </c:pt>
                <c:pt idx="78">
                  <c:v> Sept 21</c:v>
                </c:pt>
                <c:pt idx="82">
                  <c:v> Oct 21</c:v>
                </c:pt>
                <c:pt idx="87">
                  <c:v> Nov 21</c:v>
                </c:pt>
                <c:pt idx="91">
                  <c:v> Dec 21</c:v>
                </c:pt>
              </c:strCache>
            </c:strRef>
          </c:cat>
          <c:val>
            <c:numRef>
              <c:f>'Line Graph'!$L$19:$L$110</c:f>
              <c:numCache>
                <c:formatCode>#,##0</c:formatCode>
                <c:ptCount val="92"/>
                <c:pt idx="0">
                  <c:v>0</c:v>
                </c:pt>
                <c:pt idx="1">
                  <c:v>0</c:v>
                </c:pt>
                <c:pt idx="2">
                  <c:v>0</c:v>
                </c:pt>
                <c:pt idx="3">
                  <c:v>0</c:v>
                </c:pt>
                <c:pt idx="4">
                  <c:v>11000</c:v>
                </c:pt>
                <c:pt idx="5">
                  <c:v>11000</c:v>
                </c:pt>
                <c:pt idx="6">
                  <c:v>11000</c:v>
                </c:pt>
                <c:pt idx="7">
                  <c:v>11000</c:v>
                </c:pt>
                <c:pt idx="8">
                  <c:v>0</c:v>
                </c:pt>
                <c:pt idx="9">
                  <c:v>0</c:v>
                </c:pt>
                <c:pt idx="10">
                  <c:v>0</c:v>
                </c:pt>
                <c:pt idx="11">
                  <c:v>0</c:v>
                </c:pt>
                <c:pt idx="12">
                  <c:v>0</c:v>
                </c:pt>
                <c:pt idx="13">
                  <c:v>11000</c:v>
                </c:pt>
                <c:pt idx="14">
                  <c:v>11000</c:v>
                </c:pt>
                <c:pt idx="15">
                  <c:v>11000</c:v>
                </c:pt>
                <c:pt idx="16">
                  <c:v>11000</c:v>
                </c:pt>
                <c:pt idx="17">
                  <c:v>0</c:v>
                </c:pt>
                <c:pt idx="18">
                  <c:v>0</c:v>
                </c:pt>
                <c:pt idx="19">
                  <c:v>0</c:v>
                </c:pt>
                <c:pt idx="20">
                  <c:v>0</c:v>
                </c:pt>
                <c:pt idx="21">
                  <c:v>11000</c:v>
                </c:pt>
                <c:pt idx="22">
                  <c:v>11000</c:v>
                </c:pt>
                <c:pt idx="23">
                  <c:v>11000</c:v>
                </c:pt>
                <c:pt idx="24">
                  <c:v>11000</c:v>
                </c:pt>
                <c:pt idx="25">
                  <c:v>11000</c:v>
                </c:pt>
                <c:pt idx="26">
                  <c:v>0</c:v>
                </c:pt>
                <c:pt idx="27">
                  <c:v>0</c:v>
                </c:pt>
                <c:pt idx="28">
                  <c:v>0</c:v>
                </c:pt>
                <c:pt idx="29">
                  <c:v>0</c:v>
                </c:pt>
                <c:pt idx="30">
                  <c:v>11000</c:v>
                </c:pt>
                <c:pt idx="31">
                  <c:v>11000</c:v>
                </c:pt>
                <c:pt idx="32">
                  <c:v>11000</c:v>
                </c:pt>
                <c:pt idx="33">
                  <c:v>11000</c:v>
                </c:pt>
                <c:pt idx="34">
                  <c:v>11000</c:v>
                </c:pt>
                <c:pt idx="35">
                  <c:v>0</c:v>
                </c:pt>
                <c:pt idx="36">
                  <c:v>0</c:v>
                </c:pt>
                <c:pt idx="37">
                  <c:v>0</c:v>
                </c:pt>
                <c:pt idx="38">
                  <c:v>0</c:v>
                </c:pt>
                <c:pt idx="39">
                  <c:v>11000</c:v>
                </c:pt>
                <c:pt idx="40">
                  <c:v>11000</c:v>
                </c:pt>
                <c:pt idx="41">
                  <c:v>11000</c:v>
                </c:pt>
                <c:pt idx="42">
                  <c:v>11000</c:v>
                </c:pt>
                <c:pt idx="43">
                  <c:v>0</c:v>
                </c:pt>
                <c:pt idx="44">
                  <c:v>0</c:v>
                </c:pt>
                <c:pt idx="45">
                  <c:v>0</c:v>
                </c:pt>
                <c:pt idx="46">
                  <c:v>0</c:v>
                </c:pt>
                <c:pt idx="47">
                  <c:v>0</c:v>
                </c:pt>
                <c:pt idx="48">
                  <c:v>11000</c:v>
                </c:pt>
                <c:pt idx="49">
                  <c:v>11000</c:v>
                </c:pt>
                <c:pt idx="50">
                  <c:v>11000</c:v>
                </c:pt>
                <c:pt idx="51">
                  <c:v>11000</c:v>
                </c:pt>
                <c:pt idx="52" formatCode="0.00">
                  <c:v>0</c:v>
                </c:pt>
                <c:pt idx="53" formatCode="0.00">
                  <c:v>0</c:v>
                </c:pt>
                <c:pt idx="54" formatCode="0.00">
                  <c:v>0</c:v>
                </c:pt>
                <c:pt idx="55" formatCode="0.00">
                  <c:v>0</c:v>
                </c:pt>
                <c:pt idx="56">
                  <c:v>11000</c:v>
                </c:pt>
                <c:pt idx="57">
                  <c:v>11000</c:v>
                </c:pt>
                <c:pt idx="58" formatCode="0.00">
                  <c:v>11000</c:v>
                </c:pt>
                <c:pt idx="59" formatCode="0.00">
                  <c:v>11000</c:v>
                </c:pt>
                <c:pt idx="60" formatCode="0.00">
                  <c:v>0</c:v>
                </c:pt>
                <c:pt idx="61" formatCode="0.00">
                  <c:v>0</c:v>
                </c:pt>
                <c:pt idx="62" formatCode="0.00">
                  <c:v>0</c:v>
                </c:pt>
                <c:pt idx="63" formatCode="0.00">
                  <c:v>0</c:v>
                </c:pt>
                <c:pt idx="64" formatCode="0.00">
                  <c:v>0</c:v>
                </c:pt>
                <c:pt idx="65" formatCode="0.00">
                  <c:v>11000</c:v>
                </c:pt>
                <c:pt idx="66" formatCode="0.00">
                  <c:v>11000</c:v>
                </c:pt>
                <c:pt idx="67" formatCode="0.00">
                  <c:v>11000</c:v>
                </c:pt>
                <c:pt idx="68" formatCode="0.00">
                  <c:v>11000</c:v>
                </c:pt>
                <c:pt idx="69" formatCode="0.00">
                  <c:v>0</c:v>
                </c:pt>
                <c:pt idx="70" formatCode="0.00">
                  <c:v>0</c:v>
                </c:pt>
                <c:pt idx="71" formatCode="0.00">
                  <c:v>0</c:v>
                </c:pt>
                <c:pt idx="72" formatCode="0.00">
                  <c:v>0</c:v>
                </c:pt>
                <c:pt idx="73" formatCode="0.00">
                  <c:v>0</c:v>
                </c:pt>
                <c:pt idx="74" formatCode="0.00">
                  <c:v>11000</c:v>
                </c:pt>
                <c:pt idx="75" formatCode="0.00">
                  <c:v>11000</c:v>
                </c:pt>
                <c:pt idx="76" formatCode="0.00">
                  <c:v>11000</c:v>
                </c:pt>
                <c:pt idx="77" formatCode="0.00">
                  <c:v>11000</c:v>
                </c:pt>
                <c:pt idx="78" formatCode="0.00">
                  <c:v>0</c:v>
                </c:pt>
                <c:pt idx="79" formatCode="0.00">
                  <c:v>0</c:v>
                </c:pt>
                <c:pt idx="80" formatCode="0.00">
                  <c:v>0</c:v>
                </c:pt>
                <c:pt idx="81" formatCode="0.00">
                  <c:v>0</c:v>
                </c:pt>
                <c:pt idx="82" formatCode="0.00">
                  <c:v>11000</c:v>
                </c:pt>
                <c:pt idx="83" formatCode="0.00">
                  <c:v>11000</c:v>
                </c:pt>
                <c:pt idx="84" formatCode="0.00">
                  <c:v>11000</c:v>
                </c:pt>
                <c:pt idx="85" formatCode="0.00">
                  <c:v>11000</c:v>
                </c:pt>
                <c:pt idx="86" formatCode="0.00">
                  <c:v>11000</c:v>
                </c:pt>
                <c:pt idx="87" formatCode="0.00">
                  <c:v>0</c:v>
                </c:pt>
                <c:pt idx="88" formatCode="0.00">
                  <c:v>0</c:v>
                </c:pt>
                <c:pt idx="89" formatCode="0.00">
                  <c:v>0</c:v>
                </c:pt>
                <c:pt idx="90" formatCode="0.00">
                  <c:v>0</c:v>
                </c:pt>
                <c:pt idx="91" formatCode="0.00">
                  <c:v>11000</c:v>
                </c:pt>
              </c:numCache>
            </c:numRef>
          </c:val>
          <c:extLst>
            <c:ext xmlns:c16="http://schemas.microsoft.com/office/drawing/2014/chart" uri="{C3380CC4-5D6E-409C-BE32-E72D297353CC}">
              <c16:uniqueId val="{00000000-755A-4D57-B85E-AC17C022E572}"/>
            </c:ext>
          </c:extLst>
        </c:ser>
        <c:ser>
          <c:idx val="2"/>
          <c:order val="2"/>
          <c:tx>
            <c:strRef>
              <c:f>'Line Graph'!$I$1</c:f>
              <c:strCache>
                <c:ptCount val="1"/>
                <c:pt idx="0">
                  <c:v>Monthly Average</c:v>
                </c:pt>
              </c:strCache>
            </c:strRef>
          </c:tx>
          <c:spPr>
            <a:solidFill>
              <a:srgbClr val="0070C0">
                <a:alpha val="46000"/>
              </a:srgbClr>
            </a:solidFill>
            <a:ln w="15875">
              <a:noFill/>
            </a:ln>
            <a:effectLst/>
          </c:spPr>
          <c:invertIfNegative val="0"/>
          <c:dPt>
            <c:idx val="5"/>
            <c:invertIfNegative val="0"/>
            <c:bubble3D val="0"/>
            <c:spPr>
              <a:solidFill>
                <a:srgbClr val="0070C0">
                  <a:alpha val="46000"/>
                </a:srgbClr>
              </a:solidFill>
              <a:ln w="15875">
                <a:noFill/>
              </a:ln>
              <a:effectLst/>
            </c:spPr>
            <c:extLst>
              <c:ext xmlns:c16="http://schemas.microsoft.com/office/drawing/2014/chart" uri="{C3380CC4-5D6E-409C-BE32-E72D297353CC}">
                <c16:uniqueId val="{00000002-755A-4D57-B85E-AC17C022E572}"/>
              </c:ext>
            </c:extLst>
          </c:dPt>
          <c:cat>
            <c:strRef>
              <c:f>'Line Graph'!$K$19:$K$110</c:f>
              <c:strCache>
                <c:ptCount val="92"/>
                <c:pt idx="0">
                  <c:v> Mar 20</c:v>
                </c:pt>
                <c:pt idx="4">
                  <c:v> Apr 20</c:v>
                </c:pt>
                <c:pt idx="8">
                  <c:v> May 20</c:v>
                </c:pt>
                <c:pt idx="13">
                  <c:v> Jun 20</c:v>
                </c:pt>
                <c:pt idx="17">
                  <c:v> Jul 20</c:v>
                </c:pt>
                <c:pt idx="21">
                  <c:v> Aug 20</c:v>
                </c:pt>
                <c:pt idx="26">
                  <c:v> Sept 20</c:v>
                </c:pt>
                <c:pt idx="30">
                  <c:v> Oct 20</c:v>
                </c:pt>
                <c:pt idx="35">
                  <c:v> Nov 20</c:v>
                </c:pt>
                <c:pt idx="39">
                  <c:v> Dec 20</c:v>
                </c:pt>
                <c:pt idx="43">
                  <c:v> Jan 21</c:v>
                </c:pt>
                <c:pt idx="48">
                  <c:v> Feb 21</c:v>
                </c:pt>
                <c:pt idx="52">
                  <c:v> Mar 21</c:v>
                </c:pt>
                <c:pt idx="56">
                  <c:v> Apr 21</c:v>
                </c:pt>
                <c:pt idx="60">
                  <c:v> May 21</c:v>
                </c:pt>
                <c:pt idx="65">
                  <c:v> Jun 21</c:v>
                </c:pt>
                <c:pt idx="69">
                  <c:v> Jul 21</c:v>
                </c:pt>
                <c:pt idx="74">
                  <c:v> Aug 21</c:v>
                </c:pt>
                <c:pt idx="78">
                  <c:v> Sept 21</c:v>
                </c:pt>
                <c:pt idx="82">
                  <c:v> Oct 21</c:v>
                </c:pt>
                <c:pt idx="87">
                  <c:v> Nov 21</c:v>
                </c:pt>
                <c:pt idx="91">
                  <c:v> Dec 21</c:v>
                </c:pt>
              </c:strCache>
            </c:strRef>
          </c:cat>
          <c:val>
            <c:numRef>
              <c:f>'Line Graph'!$J$19:$J$110</c:f>
              <c:numCache>
                <c:formatCode>0</c:formatCode>
                <c:ptCount val="92"/>
                <c:pt idx="0">
                  <c:v>5141.75</c:v>
                </c:pt>
                <c:pt idx="1">
                  <c:v>5141.75</c:v>
                </c:pt>
                <c:pt idx="2">
                  <c:v>5141.75</c:v>
                </c:pt>
                <c:pt idx="3">
                  <c:v>5141.75</c:v>
                </c:pt>
                <c:pt idx="4">
                  <c:v>2915.25</c:v>
                </c:pt>
                <c:pt idx="5">
                  <c:v>2915.25</c:v>
                </c:pt>
                <c:pt idx="6">
                  <c:v>2915.25</c:v>
                </c:pt>
                <c:pt idx="7">
                  <c:v>2915.25</c:v>
                </c:pt>
                <c:pt idx="8">
                  <c:v>3105.4</c:v>
                </c:pt>
                <c:pt idx="9">
                  <c:v>3105.4</c:v>
                </c:pt>
                <c:pt idx="10">
                  <c:v>3105.4</c:v>
                </c:pt>
                <c:pt idx="11">
                  <c:v>3105.4</c:v>
                </c:pt>
                <c:pt idx="12">
                  <c:v>3105.4</c:v>
                </c:pt>
                <c:pt idx="13">
                  <c:v>5141.5</c:v>
                </c:pt>
                <c:pt idx="14">
                  <c:v>5141.5</c:v>
                </c:pt>
                <c:pt idx="15">
                  <c:v>5141.5</c:v>
                </c:pt>
                <c:pt idx="16">
                  <c:v>5141.5</c:v>
                </c:pt>
                <c:pt idx="17">
                  <c:v>4318.75</c:v>
                </c:pt>
                <c:pt idx="18">
                  <c:v>4318.75</c:v>
                </c:pt>
                <c:pt idx="19">
                  <c:v>4318.75</c:v>
                </c:pt>
                <c:pt idx="20">
                  <c:v>4318.75</c:v>
                </c:pt>
                <c:pt idx="21">
                  <c:v>4845.3999999999996</c:v>
                </c:pt>
                <c:pt idx="22">
                  <c:v>4845.3999999999996</c:v>
                </c:pt>
                <c:pt idx="23">
                  <c:v>4845.3999999999996</c:v>
                </c:pt>
                <c:pt idx="24">
                  <c:v>4845.3999999999996</c:v>
                </c:pt>
                <c:pt idx="25">
                  <c:v>4845.3999999999996</c:v>
                </c:pt>
                <c:pt idx="26">
                  <c:v>4698.75</c:v>
                </c:pt>
                <c:pt idx="27">
                  <c:v>4698.75</c:v>
                </c:pt>
                <c:pt idx="28">
                  <c:v>4698.75</c:v>
                </c:pt>
                <c:pt idx="29">
                  <c:v>4698.75</c:v>
                </c:pt>
                <c:pt idx="30">
                  <c:v>4765.8</c:v>
                </c:pt>
                <c:pt idx="31">
                  <c:v>4765.8</c:v>
                </c:pt>
                <c:pt idx="32">
                  <c:v>4765.8</c:v>
                </c:pt>
                <c:pt idx="33">
                  <c:v>4765.8</c:v>
                </c:pt>
                <c:pt idx="34">
                  <c:v>4765.8</c:v>
                </c:pt>
                <c:pt idx="35">
                  <c:v>3750</c:v>
                </c:pt>
                <c:pt idx="36">
                  <c:v>3750</c:v>
                </c:pt>
                <c:pt idx="37">
                  <c:v>3750</c:v>
                </c:pt>
                <c:pt idx="38">
                  <c:v>3750</c:v>
                </c:pt>
                <c:pt idx="39">
                  <c:v>3776</c:v>
                </c:pt>
                <c:pt idx="40">
                  <c:v>3776</c:v>
                </c:pt>
                <c:pt idx="41">
                  <c:v>3776</c:v>
                </c:pt>
                <c:pt idx="42">
                  <c:v>3776</c:v>
                </c:pt>
                <c:pt idx="43">
                  <c:v>4206</c:v>
                </c:pt>
                <c:pt idx="44">
                  <c:v>4206</c:v>
                </c:pt>
                <c:pt idx="45">
                  <c:v>4206</c:v>
                </c:pt>
                <c:pt idx="46">
                  <c:v>4206</c:v>
                </c:pt>
                <c:pt idx="47">
                  <c:v>4206</c:v>
                </c:pt>
                <c:pt idx="48">
                  <c:v>4336</c:v>
                </c:pt>
                <c:pt idx="49">
                  <c:v>4336</c:v>
                </c:pt>
                <c:pt idx="50">
                  <c:v>4336</c:v>
                </c:pt>
                <c:pt idx="51">
                  <c:v>4336</c:v>
                </c:pt>
                <c:pt idx="52">
                  <c:v>6283.5</c:v>
                </c:pt>
                <c:pt idx="53">
                  <c:v>6283.5</c:v>
                </c:pt>
                <c:pt idx="54">
                  <c:v>6283.5</c:v>
                </c:pt>
                <c:pt idx="55">
                  <c:v>6283.5</c:v>
                </c:pt>
                <c:pt idx="56">
                  <c:v>5932.75</c:v>
                </c:pt>
                <c:pt idx="57">
                  <c:v>5932.75</c:v>
                </c:pt>
                <c:pt idx="58">
                  <c:v>5932.75</c:v>
                </c:pt>
                <c:pt idx="59">
                  <c:v>5932.75</c:v>
                </c:pt>
                <c:pt idx="60">
                  <c:v>7659</c:v>
                </c:pt>
                <c:pt idx="61">
                  <c:v>7659</c:v>
                </c:pt>
                <c:pt idx="62">
                  <c:v>7659</c:v>
                </c:pt>
                <c:pt idx="63">
                  <c:v>7659</c:v>
                </c:pt>
                <c:pt idx="64">
                  <c:v>7659</c:v>
                </c:pt>
                <c:pt idx="65">
                  <c:v>6435.5</c:v>
                </c:pt>
                <c:pt idx="66">
                  <c:v>6435.5</c:v>
                </c:pt>
                <c:pt idx="67">
                  <c:v>6435.5</c:v>
                </c:pt>
                <c:pt idx="68">
                  <c:v>6435.5</c:v>
                </c:pt>
                <c:pt idx="69">
                  <c:v>7651.4</c:v>
                </c:pt>
                <c:pt idx="70">
                  <c:v>7651.4</c:v>
                </c:pt>
                <c:pt idx="71">
                  <c:v>7651.4</c:v>
                </c:pt>
                <c:pt idx="72">
                  <c:v>7651.4</c:v>
                </c:pt>
                <c:pt idx="73">
                  <c:v>7651.4</c:v>
                </c:pt>
                <c:pt idx="74">
                  <c:v>7343.5</c:v>
                </c:pt>
                <c:pt idx="75">
                  <c:v>7343.5</c:v>
                </c:pt>
                <c:pt idx="76">
                  <c:v>7343.5</c:v>
                </c:pt>
                <c:pt idx="77">
                  <c:v>7343.5</c:v>
                </c:pt>
                <c:pt idx="78">
                  <c:v>7997.5</c:v>
                </c:pt>
                <c:pt idx="79">
                  <c:v>7997.5</c:v>
                </c:pt>
                <c:pt idx="80">
                  <c:v>7997.5</c:v>
                </c:pt>
                <c:pt idx="81">
                  <c:v>7997.5</c:v>
                </c:pt>
                <c:pt idx="82">
                  <c:v>9236.7999999999993</c:v>
                </c:pt>
                <c:pt idx="83">
                  <c:v>9236.7999999999993</c:v>
                </c:pt>
                <c:pt idx="84">
                  <c:v>9236.7999999999993</c:v>
                </c:pt>
                <c:pt idx="85">
                  <c:v>9236.7999999999993</c:v>
                </c:pt>
                <c:pt idx="86">
                  <c:v>9236.7999999999993</c:v>
                </c:pt>
                <c:pt idx="87">
                  <c:v>8293.5</c:v>
                </c:pt>
                <c:pt idx="88">
                  <c:v>8293.5</c:v>
                </c:pt>
                <c:pt idx="89">
                  <c:v>8293.5</c:v>
                </c:pt>
                <c:pt idx="90">
                  <c:v>8293.5</c:v>
                </c:pt>
                <c:pt idx="91">
                  <c:v>8346</c:v>
                </c:pt>
              </c:numCache>
            </c:numRef>
          </c:val>
          <c:extLst>
            <c:ext xmlns:c16="http://schemas.microsoft.com/office/drawing/2014/chart" uri="{C3380CC4-5D6E-409C-BE32-E72D297353CC}">
              <c16:uniqueId val="{00000003-755A-4D57-B85E-AC17C022E572}"/>
            </c:ext>
          </c:extLst>
        </c:ser>
        <c:dLbls>
          <c:showLegendKey val="0"/>
          <c:showVal val="0"/>
          <c:showCatName val="0"/>
          <c:showSerName val="0"/>
          <c:showPercent val="0"/>
          <c:showBubbleSize val="0"/>
        </c:dLbls>
        <c:gapWidth val="0"/>
        <c:overlap val="100"/>
        <c:axId val="416440904"/>
        <c:axId val="416439264"/>
      </c:barChart>
      <c:lineChart>
        <c:grouping val="standard"/>
        <c:varyColors val="0"/>
        <c:ser>
          <c:idx val="1"/>
          <c:order val="0"/>
          <c:tx>
            <c:strRef>
              <c:f>'Line Graph'!$M$1</c:f>
              <c:strCache>
                <c:ptCount val="1"/>
                <c:pt idx="0">
                  <c:v>Weekly New Ads</c:v>
                </c:pt>
              </c:strCache>
            </c:strRef>
          </c:tx>
          <c:spPr>
            <a:ln w="38100" cap="rnd">
              <a:solidFill>
                <a:srgbClr val="00B050"/>
              </a:solidFill>
              <a:round/>
            </a:ln>
            <a:effectLst/>
          </c:spPr>
          <c:marker>
            <c:symbol val="none"/>
          </c:marker>
          <c:cat>
            <c:numRef>
              <c:f>'Line Graph'!$H$19:$H$110</c:f>
              <c:numCache>
                <c:formatCode>m/d/yy;@</c:formatCode>
                <c:ptCount val="92"/>
                <c:pt idx="0">
                  <c:v>43897</c:v>
                </c:pt>
                <c:pt idx="1">
                  <c:v>43904</c:v>
                </c:pt>
                <c:pt idx="2">
                  <c:v>43911</c:v>
                </c:pt>
                <c:pt idx="3">
                  <c:v>43918</c:v>
                </c:pt>
                <c:pt idx="4">
                  <c:v>43925</c:v>
                </c:pt>
                <c:pt idx="5">
                  <c:v>43932</c:v>
                </c:pt>
                <c:pt idx="6">
                  <c:v>43939</c:v>
                </c:pt>
                <c:pt idx="7">
                  <c:v>43946</c:v>
                </c:pt>
                <c:pt idx="8">
                  <c:v>43953</c:v>
                </c:pt>
                <c:pt idx="9">
                  <c:v>43960</c:v>
                </c:pt>
                <c:pt idx="10">
                  <c:v>43967</c:v>
                </c:pt>
                <c:pt idx="11">
                  <c:v>43974</c:v>
                </c:pt>
                <c:pt idx="12">
                  <c:v>43981</c:v>
                </c:pt>
                <c:pt idx="13">
                  <c:v>43988</c:v>
                </c:pt>
                <c:pt idx="14">
                  <c:v>43995</c:v>
                </c:pt>
                <c:pt idx="15">
                  <c:v>44002</c:v>
                </c:pt>
                <c:pt idx="16">
                  <c:v>44009</c:v>
                </c:pt>
                <c:pt idx="17">
                  <c:v>44016</c:v>
                </c:pt>
                <c:pt idx="18">
                  <c:v>44023</c:v>
                </c:pt>
                <c:pt idx="19">
                  <c:v>44030</c:v>
                </c:pt>
                <c:pt idx="20">
                  <c:v>44037</c:v>
                </c:pt>
                <c:pt idx="21">
                  <c:v>44044</c:v>
                </c:pt>
                <c:pt idx="22">
                  <c:v>44051</c:v>
                </c:pt>
                <c:pt idx="23">
                  <c:v>44058</c:v>
                </c:pt>
                <c:pt idx="24">
                  <c:v>44065</c:v>
                </c:pt>
                <c:pt idx="25">
                  <c:v>44072</c:v>
                </c:pt>
                <c:pt idx="26">
                  <c:v>44079</c:v>
                </c:pt>
                <c:pt idx="27">
                  <c:v>44086</c:v>
                </c:pt>
                <c:pt idx="28">
                  <c:v>44093</c:v>
                </c:pt>
                <c:pt idx="29">
                  <c:v>44100</c:v>
                </c:pt>
                <c:pt idx="30">
                  <c:v>44107</c:v>
                </c:pt>
                <c:pt idx="31">
                  <c:v>44114</c:v>
                </c:pt>
                <c:pt idx="32">
                  <c:v>44121</c:v>
                </c:pt>
                <c:pt idx="33">
                  <c:v>44128</c:v>
                </c:pt>
                <c:pt idx="34">
                  <c:v>44135</c:v>
                </c:pt>
                <c:pt idx="35">
                  <c:v>44142</c:v>
                </c:pt>
                <c:pt idx="36">
                  <c:v>44149</c:v>
                </c:pt>
                <c:pt idx="37">
                  <c:v>44156</c:v>
                </c:pt>
                <c:pt idx="38">
                  <c:v>44163</c:v>
                </c:pt>
                <c:pt idx="39">
                  <c:v>44170</c:v>
                </c:pt>
                <c:pt idx="40">
                  <c:v>44177</c:v>
                </c:pt>
                <c:pt idx="41" formatCode="m/d/yyyy">
                  <c:v>44184</c:v>
                </c:pt>
                <c:pt idx="42" formatCode="m/d/yyyy">
                  <c:v>44191</c:v>
                </c:pt>
                <c:pt idx="43">
                  <c:v>44198</c:v>
                </c:pt>
                <c:pt idx="44">
                  <c:v>44205</c:v>
                </c:pt>
                <c:pt idx="45">
                  <c:v>44212</c:v>
                </c:pt>
                <c:pt idx="46">
                  <c:v>44219</c:v>
                </c:pt>
                <c:pt idx="47">
                  <c:v>44226</c:v>
                </c:pt>
                <c:pt idx="48">
                  <c:v>44233</c:v>
                </c:pt>
                <c:pt idx="49">
                  <c:v>44240</c:v>
                </c:pt>
                <c:pt idx="50">
                  <c:v>44247</c:v>
                </c:pt>
                <c:pt idx="51">
                  <c:v>44254</c:v>
                </c:pt>
                <c:pt idx="52">
                  <c:v>44261</c:v>
                </c:pt>
                <c:pt idx="53">
                  <c:v>44268</c:v>
                </c:pt>
                <c:pt idx="54">
                  <c:v>44275</c:v>
                </c:pt>
                <c:pt idx="55">
                  <c:v>44282</c:v>
                </c:pt>
                <c:pt idx="56">
                  <c:v>44289</c:v>
                </c:pt>
                <c:pt idx="57">
                  <c:v>44296</c:v>
                </c:pt>
                <c:pt idx="58">
                  <c:v>44303</c:v>
                </c:pt>
                <c:pt idx="59">
                  <c:v>44310</c:v>
                </c:pt>
                <c:pt idx="60">
                  <c:v>44317</c:v>
                </c:pt>
                <c:pt idx="61">
                  <c:v>44324</c:v>
                </c:pt>
                <c:pt idx="62">
                  <c:v>44331</c:v>
                </c:pt>
                <c:pt idx="63">
                  <c:v>44338</c:v>
                </c:pt>
                <c:pt idx="64">
                  <c:v>44345</c:v>
                </c:pt>
                <c:pt idx="65">
                  <c:v>44352</c:v>
                </c:pt>
                <c:pt idx="66">
                  <c:v>44359</c:v>
                </c:pt>
                <c:pt idx="67">
                  <c:v>44366</c:v>
                </c:pt>
                <c:pt idx="68">
                  <c:v>44373</c:v>
                </c:pt>
                <c:pt idx="69">
                  <c:v>44380</c:v>
                </c:pt>
                <c:pt idx="70">
                  <c:v>44387</c:v>
                </c:pt>
                <c:pt idx="71">
                  <c:v>44394</c:v>
                </c:pt>
                <c:pt idx="72">
                  <c:v>44401</c:v>
                </c:pt>
                <c:pt idx="73">
                  <c:v>44408</c:v>
                </c:pt>
                <c:pt idx="74">
                  <c:v>44415</c:v>
                </c:pt>
                <c:pt idx="75">
                  <c:v>44422</c:v>
                </c:pt>
                <c:pt idx="76">
                  <c:v>44429</c:v>
                </c:pt>
                <c:pt idx="77">
                  <c:v>44436</c:v>
                </c:pt>
                <c:pt idx="78">
                  <c:v>44443</c:v>
                </c:pt>
                <c:pt idx="79">
                  <c:v>44450</c:v>
                </c:pt>
                <c:pt idx="80">
                  <c:v>44457</c:v>
                </c:pt>
                <c:pt idx="81">
                  <c:v>44464</c:v>
                </c:pt>
                <c:pt idx="82">
                  <c:v>44471</c:v>
                </c:pt>
                <c:pt idx="83">
                  <c:v>44478</c:v>
                </c:pt>
                <c:pt idx="84">
                  <c:v>44485</c:v>
                </c:pt>
                <c:pt idx="85">
                  <c:v>44492</c:v>
                </c:pt>
                <c:pt idx="86">
                  <c:v>44499</c:v>
                </c:pt>
                <c:pt idx="87">
                  <c:v>44506</c:v>
                </c:pt>
                <c:pt idx="88">
                  <c:v>44513</c:v>
                </c:pt>
                <c:pt idx="89">
                  <c:v>44520</c:v>
                </c:pt>
                <c:pt idx="90">
                  <c:v>44527</c:v>
                </c:pt>
                <c:pt idx="91">
                  <c:v>44534</c:v>
                </c:pt>
              </c:numCache>
            </c:numRef>
          </c:cat>
          <c:val>
            <c:numRef>
              <c:f>'Line Graph'!$M$19:$M$110</c:f>
              <c:numCache>
                <c:formatCode>General</c:formatCode>
                <c:ptCount val="92"/>
                <c:pt idx="0">
                  <c:v>7242</c:v>
                </c:pt>
                <c:pt idx="1">
                  <c:v>4408</c:v>
                </c:pt>
                <c:pt idx="2">
                  <c:v>5541</c:v>
                </c:pt>
                <c:pt idx="3">
                  <c:v>3376</c:v>
                </c:pt>
                <c:pt idx="4">
                  <c:v>3367</c:v>
                </c:pt>
                <c:pt idx="5">
                  <c:v>2772</c:v>
                </c:pt>
                <c:pt idx="6">
                  <c:v>2715</c:v>
                </c:pt>
                <c:pt idx="7">
                  <c:v>2807</c:v>
                </c:pt>
                <c:pt idx="8">
                  <c:v>2121</c:v>
                </c:pt>
                <c:pt idx="9">
                  <c:v>3166</c:v>
                </c:pt>
                <c:pt idx="10">
                  <c:v>2257</c:v>
                </c:pt>
                <c:pt idx="11">
                  <c:v>3600</c:v>
                </c:pt>
                <c:pt idx="12">
                  <c:v>4383</c:v>
                </c:pt>
                <c:pt idx="13">
                  <c:v>4326</c:v>
                </c:pt>
                <c:pt idx="14">
                  <c:v>5936</c:v>
                </c:pt>
                <c:pt idx="15">
                  <c:v>5003</c:v>
                </c:pt>
                <c:pt idx="16">
                  <c:v>5301</c:v>
                </c:pt>
                <c:pt idx="17">
                  <c:v>3437</c:v>
                </c:pt>
                <c:pt idx="18">
                  <c:v>4638</c:v>
                </c:pt>
                <c:pt idx="19">
                  <c:v>4146</c:v>
                </c:pt>
                <c:pt idx="20">
                  <c:v>5054</c:v>
                </c:pt>
                <c:pt idx="21">
                  <c:v>5507</c:v>
                </c:pt>
                <c:pt idx="22">
                  <c:v>5627</c:v>
                </c:pt>
                <c:pt idx="23">
                  <c:v>3521</c:v>
                </c:pt>
                <c:pt idx="24">
                  <c:v>4595</c:v>
                </c:pt>
                <c:pt idx="25">
                  <c:v>4977</c:v>
                </c:pt>
                <c:pt idx="26">
                  <c:v>5988</c:v>
                </c:pt>
                <c:pt idx="27">
                  <c:v>4692</c:v>
                </c:pt>
                <c:pt idx="28">
                  <c:v>4667</c:v>
                </c:pt>
                <c:pt idx="29">
                  <c:v>3448</c:v>
                </c:pt>
                <c:pt idx="30">
                  <c:v>4611</c:v>
                </c:pt>
                <c:pt idx="31">
                  <c:v>4886</c:v>
                </c:pt>
                <c:pt idx="32">
                  <c:v>4869</c:v>
                </c:pt>
                <c:pt idx="33" formatCode="#,##0">
                  <c:v>4449</c:v>
                </c:pt>
                <c:pt idx="34" formatCode="#,##0">
                  <c:v>5014</c:v>
                </c:pt>
                <c:pt idx="35" formatCode="#,##0">
                  <c:v>4484</c:v>
                </c:pt>
                <c:pt idx="36" formatCode="#,##0">
                  <c:v>3366</c:v>
                </c:pt>
                <c:pt idx="37" formatCode="#,##0">
                  <c:v>3703</c:v>
                </c:pt>
                <c:pt idx="38" formatCode="#,##0">
                  <c:v>3447</c:v>
                </c:pt>
                <c:pt idx="39" formatCode="#,##0">
                  <c:v>3334</c:v>
                </c:pt>
                <c:pt idx="40" formatCode="#,##0">
                  <c:v>4624</c:v>
                </c:pt>
                <c:pt idx="41" formatCode="#,##0">
                  <c:v>3863</c:v>
                </c:pt>
                <c:pt idx="42" formatCode="#,##0">
                  <c:v>3283</c:v>
                </c:pt>
                <c:pt idx="43" formatCode="#,##0">
                  <c:v>2413</c:v>
                </c:pt>
                <c:pt idx="44" formatCode="#,##0">
                  <c:v>4587</c:v>
                </c:pt>
                <c:pt idx="45" formatCode="#,##0">
                  <c:v>5571</c:v>
                </c:pt>
                <c:pt idx="46" formatCode="#,##0">
                  <c:v>4419</c:v>
                </c:pt>
                <c:pt idx="47">
                  <c:v>4040</c:v>
                </c:pt>
                <c:pt idx="48">
                  <c:v>3857</c:v>
                </c:pt>
                <c:pt idx="49">
                  <c:v>3864</c:v>
                </c:pt>
                <c:pt idx="50">
                  <c:v>5512</c:v>
                </c:pt>
                <c:pt idx="51">
                  <c:v>4111</c:v>
                </c:pt>
                <c:pt idx="52">
                  <c:v>6058</c:v>
                </c:pt>
                <c:pt idx="53">
                  <c:v>7304</c:v>
                </c:pt>
                <c:pt idx="54">
                  <c:v>5770</c:v>
                </c:pt>
                <c:pt idx="55">
                  <c:v>6002</c:v>
                </c:pt>
                <c:pt idx="56">
                  <c:v>6959</c:v>
                </c:pt>
                <c:pt idx="57">
                  <c:v>4189</c:v>
                </c:pt>
                <c:pt idx="58">
                  <c:v>6187</c:v>
                </c:pt>
                <c:pt idx="59">
                  <c:v>6396</c:v>
                </c:pt>
                <c:pt idx="60">
                  <c:v>8070</c:v>
                </c:pt>
                <c:pt idx="61">
                  <c:v>8462</c:v>
                </c:pt>
                <c:pt idx="62">
                  <c:v>7510</c:v>
                </c:pt>
                <c:pt idx="63">
                  <c:v>7543</c:v>
                </c:pt>
                <c:pt idx="64">
                  <c:v>6710</c:v>
                </c:pt>
                <c:pt idx="65">
                  <c:v>6296</c:v>
                </c:pt>
                <c:pt idx="66">
                  <c:v>5737</c:v>
                </c:pt>
                <c:pt idx="67">
                  <c:v>6492</c:v>
                </c:pt>
                <c:pt idx="68">
                  <c:v>7217</c:v>
                </c:pt>
                <c:pt idx="69">
                  <c:v>9970</c:v>
                </c:pt>
                <c:pt idx="70">
                  <c:v>7663</c:v>
                </c:pt>
                <c:pt idx="71">
                  <c:v>5192</c:v>
                </c:pt>
                <c:pt idx="72">
                  <c:v>8327</c:v>
                </c:pt>
                <c:pt idx="73">
                  <c:v>7105</c:v>
                </c:pt>
                <c:pt idx="74">
                  <c:v>7889</c:v>
                </c:pt>
                <c:pt idx="75">
                  <c:v>6788</c:v>
                </c:pt>
                <c:pt idx="76">
                  <c:v>6944</c:v>
                </c:pt>
                <c:pt idx="77">
                  <c:v>7753</c:v>
                </c:pt>
                <c:pt idx="78">
                  <c:v>8011</c:v>
                </c:pt>
                <c:pt idx="79">
                  <c:v>8502</c:v>
                </c:pt>
                <c:pt idx="80">
                  <c:v>7199</c:v>
                </c:pt>
                <c:pt idx="81" formatCode="#,##0">
                  <c:v>8278</c:v>
                </c:pt>
                <c:pt idx="82" formatCode="#,##0">
                  <c:v>7453</c:v>
                </c:pt>
                <c:pt idx="83" formatCode="0">
                  <c:v>10402</c:v>
                </c:pt>
                <c:pt idx="84">
                  <c:v>10125</c:v>
                </c:pt>
                <c:pt idx="85">
                  <c:v>10022</c:v>
                </c:pt>
                <c:pt idx="86">
                  <c:v>8182</c:v>
                </c:pt>
                <c:pt idx="87">
                  <c:v>8763</c:v>
                </c:pt>
                <c:pt idx="88">
                  <c:v>7155</c:v>
                </c:pt>
                <c:pt idx="89" formatCode="#,##0">
                  <c:v>8708</c:v>
                </c:pt>
                <c:pt idx="90">
                  <c:v>8548</c:v>
                </c:pt>
                <c:pt idx="91">
                  <c:v>8346</c:v>
                </c:pt>
              </c:numCache>
            </c:numRef>
          </c:val>
          <c:smooth val="0"/>
          <c:extLst>
            <c:ext xmlns:c16="http://schemas.microsoft.com/office/drawing/2014/chart" uri="{C3380CC4-5D6E-409C-BE32-E72D297353CC}">
              <c16:uniqueId val="{00000004-755A-4D57-B85E-AC17C022E572}"/>
            </c:ext>
          </c:extLst>
        </c:ser>
        <c:dLbls>
          <c:showLegendKey val="0"/>
          <c:showVal val="0"/>
          <c:showCatName val="0"/>
          <c:showSerName val="0"/>
          <c:showPercent val="0"/>
          <c:showBubbleSize val="0"/>
        </c:dLbls>
        <c:marker val="1"/>
        <c:smooth val="0"/>
        <c:axId val="416440904"/>
        <c:axId val="416439264"/>
      </c:lineChart>
      <c:catAx>
        <c:axId val="416440904"/>
        <c:scaling>
          <c:orientation val="minMax"/>
        </c:scaling>
        <c:delete val="0"/>
        <c:axPos val="b"/>
        <c:numFmt formatCode="General" sourceLinked="1"/>
        <c:majorTickMark val="out"/>
        <c:minorTickMark val="none"/>
        <c:tickLblPos val="nextTo"/>
        <c:spPr>
          <a:noFill/>
          <a:ln w="9525" cap="flat" cmpd="sng" algn="ctr">
            <a:solidFill>
              <a:srgbClr val="44546A"/>
            </a:solidFill>
            <a:round/>
          </a:ln>
          <a:effectLst/>
        </c:spPr>
        <c:txPr>
          <a:bodyPr rot="5400000" spcFirstLastPara="1" vertOverflow="ellipsis" wrap="square" anchor="ctr" anchorCtr="0"/>
          <a:lstStyle/>
          <a:p>
            <a:pPr>
              <a:defRPr sz="600" b="0" i="0" u="none" strike="noStrike" kern="1200" baseline="0">
                <a:solidFill>
                  <a:sysClr val="windowText" lastClr="000000"/>
                </a:solidFill>
                <a:latin typeface="+mn-lt"/>
                <a:ea typeface="+mn-ea"/>
                <a:cs typeface="+mn-cs"/>
              </a:defRPr>
            </a:pPr>
            <a:endParaRPr lang="en-US"/>
          </a:p>
        </c:txPr>
        <c:crossAx val="416439264"/>
        <c:crosses val="autoZero"/>
        <c:auto val="1"/>
        <c:lblAlgn val="ctr"/>
        <c:lblOffset val="100"/>
        <c:noMultiLvlLbl val="0"/>
      </c:catAx>
      <c:valAx>
        <c:axId val="416439264"/>
        <c:scaling>
          <c:orientation val="minMax"/>
          <c:max val="11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16440904"/>
        <c:crosses val="autoZero"/>
        <c:crossBetween val="between"/>
        <c:majorUnit val="1000"/>
      </c:valAx>
      <c:spPr>
        <a:noFill/>
        <a:ln>
          <a:noFill/>
        </a:ln>
        <a:effectLst/>
      </c:spPr>
    </c:plotArea>
    <c:legend>
      <c:legendPos val="t"/>
      <c:legendEntry>
        <c:idx val="0"/>
        <c:delete val="1"/>
      </c:legendEntry>
      <c:legendEntry>
        <c:idx val="1"/>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Entry>
      <c:legendEntry>
        <c:idx val="2"/>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Entry>
      <c:layout>
        <c:manualLayout>
          <c:xMode val="edge"/>
          <c:yMode val="edge"/>
          <c:x val="0.31896463162456523"/>
          <c:y val="7.4522060840396281E-2"/>
          <c:w val="0.35111720227120891"/>
          <c:h val="6.155499650023969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l">
              <a:defRPr>
                <a:solidFill>
                  <a:schemeClr val="tx1"/>
                </a:solidFill>
              </a:defRPr>
            </a:pPr>
            <a:r>
              <a:rPr lang="en-US" sz="1000" dirty="0">
                <a:solidFill>
                  <a:schemeClr val="tx1"/>
                </a:solidFill>
              </a:rPr>
              <a:t>Note: 41% of records have been </a:t>
            </a:r>
            <a:br>
              <a:rPr lang="en-US" sz="1000" dirty="0">
                <a:solidFill>
                  <a:schemeClr val="tx1"/>
                </a:solidFill>
              </a:rPr>
            </a:br>
            <a:r>
              <a:rPr lang="en-US" sz="1000" dirty="0">
                <a:solidFill>
                  <a:schemeClr val="tx1"/>
                </a:solidFill>
              </a:rPr>
              <a:t>excluded because they do not </a:t>
            </a:r>
            <a:br>
              <a:rPr lang="en-US" sz="1000" dirty="0">
                <a:solidFill>
                  <a:schemeClr val="tx1"/>
                </a:solidFill>
              </a:rPr>
            </a:br>
            <a:r>
              <a:rPr lang="en-US" sz="1000" dirty="0">
                <a:solidFill>
                  <a:schemeClr val="tx1"/>
                </a:solidFill>
              </a:rPr>
              <a:t>include a degree level.  As a result, </a:t>
            </a:r>
          </a:p>
          <a:p>
            <a:pPr algn="l">
              <a:defRPr>
                <a:solidFill>
                  <a:schemeClr val="tx1"/>
                </a:solidFill>
              </a:defRPr>
            </a:pPr>
            <a:r>
              <a:rPr lang="en-US" sz="1000" dirty="0">
                <a:solidFill>
                  <a:schemeClr val="tx1"/>
                </a:solidFill>
              </a:rPr>
              <a:t>the chart below may not be</a:t>
            </a:r>
          </a:p>
          <a:p>
            <a:pPr algn="l">
              <a:defRPr>
                <a:solidFill>
                  <a:schemeClr val="tx1"/>
                </a:solidFill>
              </a:defRPr>
            </a:pPr>
            <a:r>
              <a:rPr lang="en-US" sz="1000" dirty="0">
                <a:solidFill>
                  <a:schemeClr val="tx1"/>
                </a:solidFill>
              </a:rPr>
              <a:t>representative of the full sample.</a:t>
            </a:r>
          </a:p>
        </c:rich>
      </c:tx>
      <c:layout>
        <c:manualLayout>
          <c:xMode val="edge"/>
          <c:yMode val="edge"/>
          <c:x val="0.61628181117970648"/>
          <c:y val="2.5839981786956168E-2"/>
        </c:manualLayout>
      </c:layout>
      <c:overlay val="0"/>
      <c:spPr>
        <a:solidFill>
          <a:schemeClr val="bg1"/>
        </a:solidFill>
        <a:ln>
          <a:solidFill>
            <a:schemeClr val="tx1"/>
          </a:solidFill>
        </a:ln>
      </c:spPr>
    </c:title>
    <c:autoTitleDeleted val="0"/>
    <c:plotArea>
      <c:layout>
        <c:manualLayout>
          <c:layoutTarget val="inner"/>
          <c:xMode val="edge"/>
          <c:yMode val="edge"/>
          <c:x val="0.26303185560709019"/>
          <c:y val="0.21069752414945242"/>
          <c:w val="0.59549653039945338"/>
          <c:h val="0.74944049469951868"/>
        </c:manualLayout>
      </c:layout>
      <c:pieChart>
        <c:varyColors val="1"/>
        <c:ser>
          <c:idx val="0"/>
          <c:order val="0"/>
          <c:spPr>
            <a:ln>
              <a:solidFill>
                <a:schemeClr val="bg1"/>
              </a:solidFill>
            </a:ln>
          </c:spPr>
          <c:dPt>
            <c:idx val="0"/>
            <c:bubble3D val="0"/>
            <c:spPr>
              <a:solidFill>
                <a:schemeClr val="accent1">
                  <a:lumMod val="75000"/>
                </a:schemeClr>
              </a:solidFill>
              <a:ln>
                <a:solidFill>
                  <a:schemeClr val="bg1"/>
                </a:solidFill>
              </a:ln>
            </c:spPr>
            <c:extLst>
              <c:ext xmlns:c16="http://schemas.microsoft.com/office/drawing/2014/chart" uri="{C3380CC4-5D6E-409C-BE32-E72D297353CC}">
                <c16:uniqueId val="{00000001-D11B-4961-81B3-5AD0271D2D40}"/>
              </c:ext>
            </c:extLst>
          </c:dPt>
          <c:dPt>
            <c:idx val="1"/>
            <c:bubble3D val="0"/>
            <c:spPr>
              <a:solidFill>
                <a:srgbClr val="B03118"/>
              </a:solidFill>
              <a:ln>
                <a:solidFill>
                  <a:schemeClr val="bg1"/>
                </a:solidFill>
              </a:ln>
            </c:spPr>
            <c:extLst>
              <c:ext xmlns:c16="http://schemas.microsoft.com/office/drawing/2014/chart" uri="{C3380CC4-5D6E-409C-BE32-E72D297353CC}">
                <c16:uniqueId val="{00000003-D11B-4961-81B3-5AD0271D2D40}"/>
              </c:ext>
            </c:extLst>
          </c:dPt>
          <c:dPt>
            <c:idx val="2"/>
            <c:bubble3D val="0"/>
            <c:spPr>
              <a:solidFill>
                <a:srgbClr val="9148C8"/>
              </a:solidFill>
              <a:ln>
                <a:solidFill>
                  <a:schemeClr val="bg1"/>
                </a:solidFill>
              </a:ln>
            </c:spPr>
            <c:extLst>
              <c:ext xmlns:c16="http://schemas.microsoft.com/office/drawing/2014/chart" uri="{C3380CC4-5D6E-409C-BE32-E72D297353CC}">
                <c16:uniqueId val="{00000005-D11B-4961-81B3-5AD0271D2D40}"/>
              </c:ext>
            </c:extLst>
          </c:dPt>
          <c:dPt>
            <c:idx val="3"/>
            <c:bubble3D val="0"/>
            <c:spPr>
              <a:solidFill>
                <a:srgbClr val="4FB76F"/>
              </a:solidFill>
              <a:ln>
                <a:solidFill>
                  <a:schemeClr val="bg1"/>
                </a:solidFill>
              </a:ln>
            </c:spPr>
            <c:extLst>
              <c:ext xmlns:c16="http://schemas.microsoft.com/office/drawing/2014/chart" uri="{C3380CC4-5D6E-409C-BE32-E72D297353CC}">
                <c16:uniqueId val="{00000007-D11B-4961-81B3-5AD0271D2D40}"/>
              </c:ext>
            </c:extLst>
          </c:dPt>
          <c:dPt>
            <c:idx val="5"/>
            <c:bubble3D val="0"/>
            <c:spPr>
              <a:solidFill>
                <a:schemeClr val="accent6"/>
              </a:solidFill>
              <a:ln>
                <a:solidFill>
                  <a:schemeClr val="bg1"/>
                </a:solidFill>
              </a:ln>
            </c:spPr>
            <c:extLst>
              <c:ext xmlns:c16="http://schemas.microsoft.com/office/drawing/2014/chart" uri="{C3380CC4-5D6E-409C-BE32-E72D297353CC}">
                <c16:uniqueId val="{00000009-D11B-4961-81B3-5AD0271D2D40}"/>
              </c:ext>
            </c:extLst>
          </c:dPt>
          <c:dLbls>
            <c:dLbl>
              <c:idx val="0"/>
              <c:layout>
                <c:manualLayout>
                  <c:x val="-0.22519631107755367"/>
                  <c:y val="6.564351153775560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11B-4961-81B3-5AD0271D2D40}"/>
                </c:ext>
              </c:extLst>
            </c:dLbl>
            <c:dLbl>
              <c:idx val="1"/>
              <c:layout>
                <c:manualLayout>
                  <c:x val="0.21692697659367927"/>
                  <c:y val="-0.15428748934383354"/>
                </c:manualLayout>
              </c:layout>
              <c:tx>
                <c:rich>
                  <a:bodyPr/>
                  <a:lstStyle/>
                  <a:p>
                    <a:r>
                      <a:rPr lang="en-US"/>
                      <a:t>Bachelor's</a:t>
                    </a:r>
                    <a:r>
                      <a:rPr lang="en-US" baseline="0"/>
                      <a:t> Degree</a:t>
                    </a:r>
                    <a:r>
                      <a:rPr lang="en-US"/>
                      <a:t>
40%</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D11B-4961-81B3-5AD0271D2D40}"/>
                </c:ext>
              </c:extLst>
            </c:dLbl>
            <c:dLbl>
              <c:idx val="2"/>
              <c:layout>
                <c:manualLayout>
                  <c:x val="-3.9185632617840617E-2"/>
                  <c:y val="5.362336809068646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11B-4961-81B3-5AD0271D2D40}"/>
                </c:ext>
              </c:extLst>
            </c:dLbl>
            <c:dLbl>
              <c:idx val="3"/>
              <c:layout>
                <c:manualLayout>
                  <c:x val="-8.098770241711116E-2"/>
                  <c:y val="-8.7666083355391958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11B-4961-81B3-5AD0271D2D40}"/>
                </c:ext>
              </c:extLst>
            </c:dLbl>
            <c:dLbl>
              <c:idx val="4"/>
              <c:layout>
                <c:manualLayout>
                  <c:x val="-1.2239490858693291E-2"/>
                  <c:y val="-6.231440266907820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A-D11B-4961-81B3-5AD0271D2D40}"/>
                </c:ext>
              </c:extLst>
            </c:dLbl>
            <c:dLbl>
              <c:idx val="5"/>
              <c:layout>
                <c:manualLayout>
                  <c:x val="0.11839697263869414"/>
                  <c:y val="1.221771339934877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D11B-4961-81B3-5AD0271D2D40}"/>
                </c:ext>
              </c:extLst>
            </c:dLbl>
            <c:spPr>
              <a:noFill/>
              <a:ln>
                <a:noFill/>
              </a:ln>
              <a:effectLst/>
            </c:spPr>
            <c:txPr>
              <a:bodyPr/>
              <a:lstStyle/>
              <a:p>
                <a:pPr>
                  <a:defRPr sz="1100"/>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Report2_Data!$A$2:$A$6</c:f>
              <c:strCache>
                <c:ptCount val="5"/>
                <c:pt idx="0">
                  <c:v>High school or vocational training</c:v>
                </c:pt>
                <c:pt idx="1">
                  <c:v>Bachelor's degree</c:v>
                </c:pt>
                <c:pt idx="2">
                  <c:v>Associate's degree</c:v>
                </c:pt>
                <c:pt idx="3">
                  <c:v>Master's degree</c:v>
                </c:pt>
                <c:pt idx="4">
                  <c:v>Doctoral degree</c:v>
                </c:pt>
              </c:strCache>
            </c:strRef>
          </c:cat>
          <c:val>
            <c:numRef>
              <c:f>Report2_Data!$B$2:$B$6</c:f>
              <c:numCache>
                <c:formatCode>#,##0</c:formatCode>
                <c:ptCount val="5"/>
                <c:pt idx="0">
                  <c:v>27457</c:v>
                </c:pt>
                <c:pt idx="1">
                  <c:v>24894</c:v>
                </c:pt>
                <c:pt idx="2">
                  <c:v>5434</c:v>
                </c:pt>
                <c:pt idx="3">
                  <c:v>3342</c:v>
                </c:pt>
                <c:pt idx="4">
                  <c:v>1121</c:v>
                </c:pt>
              </c:numCache>
            </c:numRef>
          </c:val>
          <c:extLst>
            <c:ext xmlns:c16="http://schemas.microsoft.com/office/drawing/2014/chart" uri="{C3380CC4-5D6E-409C-BE32-E72D297353CC}">
              <c16:uniqueId val="{0000000B-D11B-4961-81B3-5AD0271D2D40}"/>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gradFill>
      <a:gsLst>
        <a:gs pos="0">
          <a:schemeClr val="accent1">
            <a:tint val="66000"/>
            <a:satMod val="160000"/>
          </a:schemeClr>
        </a:gs>
        <a:gs pos="51000">
          <a:schemeClr val="accent1">
            <a:tint val="44500"/>
            <a:satMod val="160000"/>
          </a:schemeClr>
        </a:gs>
        <a:gs pos="100000">
          <a:schemeClr val="accent1">
            <a:tint val="23500"/>
            <a:satMod val="160000"/>
          </a:schemeClr>
        </a:gs>
      </a:gsLst>
      <a:lin ang="5400000" scaled="0"/>
    </a:gradFill>
  </c:sp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0.72742</cdr:x>
      <cdr:y>0.90391</cdr:y>
    </cdr:from>
    <cdr:to>
      <cdr:x>1</cdr:x>
      <cdr:y>1</cdr:y>
    </cdr:to>
    <cdr:sp macro="" textlink="">
      <cdr:nvSpPr>
        <cdr:cNvPr id="2" name="TextBox 1">
          <a:extLst xmlns:a="http://schemas.openxmlformats.org/drawingml/2006/main">
            <a:ext uri="{FF2B5EF4-FFF2-40B4-BE49-F238E27FC236}">
              <a16:creationId xmlns:a16="http://schemas.microsoft.com/office/drawing/2014/main" id="{E460E6BC-C473-4386-84E9-248EFBE951C1}"/>
            </a:ext>
          </a:extLst>
        </cdr:cNvPr>
        <cdr:cNvSpPr txBox="1"/>
      </cdr:nvSpPr>
      <cdr:spPr>
        <a:xfrm xmlns:a="http://schemas.openxmlformats.org/drawingml/2006/main">
          <a:off x="5390985" y="2536467"/>
          <a:ext cx="2020132" cy="2696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b="1"/>
            <a:t>Source: CT DOL Analysis of HWOL</a:t>
          </a:r>
        </a:p>
      </cdr:txBody>
    </cdr:sp>
  </cdr:relSizeAnchor>
</c:userShapes>
</file>

<file path=ppt/drawings/drawing2.xml><?xml version="1.0" encoding="utf-8"?>
<c:userShapes xmlns:c="http://schemas.openxmlformats.org/drawingml/2006/chart">
  <cdr:relSizeAnchor xmlns:cdr="http://schemas.openxmlformats.org/drawingml/2006/chartDrawing">
    <cdr:from>
      <cdr:x>0.29583</cdr:x>
      <cdr:y>0.95344</cdr:y>
    </cdr:from>
    <cdr:to>
      <cdr:x>1</cdr:x>
      <cdr:y>1</cdr:y>
    </cdr:to>
    <cdr:sp macro="" textlink="">
      <cdr:nvSpPr>
        <cdr:cNvPr id="2" name="TextBox 1"/>
        <cdr:cNvSpPr txBox="1"/>
      </cdr:nvSpPr>
      <cdr:spPr>
        <a:xfrm xmlns:a="http://schemas.openxmlformats.org/drawingml/2006/main">
          <a:off x="1645584" y="4214190"/>
          <a:ext cx="3917016" cy="205785"/>
        </a:xfrm>
        <a:prstGeom xmlns:a="http://schemas.openxmlformats.org/drawingml/2006/main" prst="rect">
          <a:avLst/>
        </a:prstGeom>
      </cdr:spPr>
      <cdr:txBody>
        <a:bodyPr xmlns:a="http://schemas.openxmlformats.org/drawingml/2006/main" vertOverflow="clip" wrap="square" rtlCol="0" anchor="t"/>
        <a:lstStyle xmlns:a="http://schemas.openxmlformats.org/drawingml/2006/main"/>
        <a:p xmlns:a="http://schemas.openxmlformats.org/drawingml/2006/main">
          <a:pPr algn="r"/>
          <a:r>
            <a:rPr lang="en-US" sz="900" b="1" dirty="0"/>
            <a:t>Source: CT DOL Analysis of HWOL</a:t>
          </a:r>
          <a:r>
            <a:rPr lang="en-US" sz="900" b="1" baseline="0" dirty="0"/>
            <a:t> Data</a:t>
          </a:r>
          <a:endParaRPr lang="en-US" sz="9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0"/>
            <a:ext cx="3038475" cy="465138"/>
          </a:xfrm>
          <a:prstGeom prst="rect">
            <a:avLst/>
          </a:prstGeom>
        </p:spPr>
        <p:txBody>
          <a:bodyPr vert="horz" lIns="91373" tIns="45686" rIns="91373" bIns="45686" rtlCol="0"/>
          <a:lstStyle>
            <a:lvl1pPr algn="l">
              <a:defRPr sz="1200"/>
            </a:lvl1pPr>
          </a:lstStyle>
          <a:p>
            <a:endParaRPr lang="en-US" dirty="0"/>
          </a:p>
        </p:txBody>
      </p:sp>
      <p:sp>
        <p:nvSpPr>
          <p:cNvPr id="3" name="Date Placeholder 2"/>
          <p:cNvSpPr>
            <a:spLocks noGrp="1"/>
          </p:cNvSpPr>
          <p:nvPr>
            <p:ph type="dt" sz="quarter" idx="1"/>
          </p:nvPr>
        </p:nvSpPr>
        <p:spPr>
          <a:xfrm>
            <a:off x="3970343" y="0"/>
            <a:ext cx="3038475" cy="465138"/>
          </a:xfrm>
          <a:prstGeom prst="rect">
            <a:avLst/>
          </a:prstGeom>
        </p:spPr>
        <p:txBody>
          <a:bodyPr vert="horz" lIns="91373" tIns="45686" rIns="91373" bIns="45686" rtlCol="0"/>
          <a:lstStyle>
            <a:lvl1pPr algn="r">
              <a:defRPr sz="1200"/>
            </a:lvl1pPr>
          </a:lstStyle>
          <a:p>
            <a:fld id="{9802C676-1F8D-4124-B0A0-D1F4D9F101AC}" type="datetimeFigureOut">
              <a:rPr lang="en-US" smtClean="0"/>
              <a:t>12/10/2021</a:t>
            </a:fld>
            <a:endParaRPr lang="en-US" dirty="0"/>
          </a:p>
        </p:txBody>
      </p:sp>
      <p:sp>
        <p:nvSpPr>
          <p:cNvPr id="4" name="Footer Placeholder 3"/>
          <p:cNvSpPr>
            <a:spLocks noGrp="1"/>
          </p:cNvSpPr>
          <p:nvPr>
            <p:ph type="ftr" sz="quarter" idx="2"/>
          </p:nvPr>
        </p:nvSpPr>
        <p:spPr>
          <a:xfrm>
            <a:off x="5" y="8829675"/>
            <a:ext cx="3038475" cy="465138"/>
          </a:xfrm>
          <a:prstGeom prst="rect">
            <a:avLst/>
          </a:prstGeom>
        </p:spPr>
        <p:txBody>
          <a:bodyPr vert="horz" lIns="91373" tIns="45686" rIns="91373" bIns="4568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43" y="8829675"/>
            <a:ext cx="3038475" cy="465138"/>
          </a:xfrm>
          <a:prstGeom prst="rect">
            <a:avLst/>
          </a:prstGeom>
        </p:spPr>
        <p:txBody>
          <a:bodyPr vert="horz" lIns="91373" tIns="45686" rIns="91373" bIns="45686" rtlCol="0" anchor="b"/>
          <a:lstStyle>
            <a:lvl1pPr algn="r">
              <a:defRPr sz="1200"/>
            </a:lvl1pPr>
          </a:lstStyle>
          <a:p>
            <a:fld id="{2625784C-7A56-402B-B00E-C646C90763CC}" type="slidenum">
              <a:rPr lang="en-US" smtClean="0"/>
              <a:t>‹#›</a:t>
            </a:fld>
            <a:endParaRPr lang="en-US" dirty="0"/>
          </a:p>
        </p:txBody>
      </p:sp>
    </p:spTree>
    <p:extLst>
      <p:ext uri="{BB962C8B-B14F-4D97-AF65-F5344CB8AC3E}">
        <p14:creationId xmlns:p14="http://schemas.microsoft.com/office/powerpoint/2010/main" val="1096840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08" tIns="46555" rIns="93108" bIns="46555"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08" tIns="46555" rIns="93108" bIns="46555" rtlCol="0"/>
          <a:lstStyle>
            <a:lvl1pPr algn="r">
              <a:defRPr sz="1200"/>
            </a:lvl1pPr>
          </a:lstStyle>
          <a:p>
            <a:fld id="{99D778E1-629D-4B2E-8B30-0F9A63CFCDCB}" type="datetimeFigureOut">
              <a:rPr lang="en-US" smtClean="0"/>
              <a:t>12/10/2021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08" tIns="46555" rIns="93108" bIns="46555"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08" tIns="46555" rIns="93108" bIns="4655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08" tIns="46555" rIns="93108" bIns="4655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08" tIns="46555" rIns="93108" bIns="46555" rtlCol="0" anchor="b"/>
          <a:lstStyle>
            <a:lvl1pPr algn="r">
              <a:defRPr sz="1200"/>
            </a:lvl1pPr>
          </a:lstStyle>
          <a:p>
            <a:fld id="{0078D420-085E-4E59-B41C-E48E7B91EB34}" type="slidenum">
              <a:rPr lang="en-US" smtClean="0"/>
              <a:t>‹#›</a:t>
            </a:fld>
            <a:endParaRPr lang="en-US" dirty="0"/>
          </a:p>
        </p:txBody>
      </p:sp>
    </p:spTree>
    <p:extLst>
      <p:ext uri="{BB962C8B-B14F-4D97-AF65-F5344CB8AC3E}">
        <p14:creationId xmlns:p14="http://schemas.microsoft.com/office/powerpoint/2010/main" val="1227733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BACD705-9178-4B3B-8F00-57770CC37F01}" type="datetime1">
              <a:rPr lang="en-US" smtClean="0"/>
              <a:t>12/10/2021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8AE2E31F-ADBE-49C8-8764-A16796B8F595}" type="slidenum">
              <a:rPr lang="en-US" smtClean="0"/>
              <a:pPr/>
              <a:t>‹#›</a:t>
            </a:fld>
            <a:endParaRPr lang="en-US" dirty="0"/>
          </a:p>
        </p:txBody>
      </p:sp>
    </p:spTree>
    <p:extLst>
      <p:ext uri="{BB962C8B-B14F-4D97-AF65-F5344CB8AC3E}">
        <p14:creationId xmlns:p14="http://schemas.microsoft.com/office/powerpoint/2010/main" val="953615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43E9D2-99F1-44E4-A64B-4370A486F63A}" type="datetime1">
              <a:rPr lang="en-US" smtClean="0"/>
              <a:t>12/10/2021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E2E31F-ADBE-49C8-8764-A16796B8F595}" type="slidenum">
              <a:rPr lang="en-US" smtClean="0"/>
              <a:t>‹#›</a:t>
            </a:fld>
            <a:endParaRPr lang="en-US" dirty="0"/>
          </a:p>
        </p:txBody>
      </p:sp>
    </p:spTree>
    <p:extLst>
      <p:ext uri="{BB962C8B-B14F-4D97-AF65-F5344CB8AC3E}">
        <p14:creationId xmlns:p14="http://schemas.microsoft.com/office/powerpoint/2010/main" val="641829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B3AF19-D414-4F39-88E0-0C70395FEC4C}" type="datetime1">
              <a:rPr lang="en-US" smtClean="0"/>
              <a:t>12/10/2021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E2E31F-ADBE-49C8-8764-A16796B8F595}" type="slidenum">
              <a:rPr lang="en-US" smtClean="0"/>
              <a:t>‹#›</a:t>
            </a:fld>
            <a:endParaRPr lang="en-US" dirty="0"/>
          </a:p>
        </p:txBody>
      </p:sp>
    </p:spTree>
    <p:extLst>
      <p:ext uri="{BB962C8B-B14F-4D97-AF65-F5344CB8AC3E}">
        <p14:creationId xmlns:p14="http://schemas.microsoft.com/office/powerpoint/2010/main" val="4137722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C4ECEC-3FE4-496D-9B82-ABEC1820E41F}" type="datetime1">
              <a:rPr lang="en-US" smtClean="0"/>
              <a:t>12/10/2021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E2E31F-ADBE-49C8-8764-A16796B8F595}" type="slidenum">
              <a:rPr lang="en-US" smtClean="0"/>
              <a:t>‹#›</a:t>
            </a:fld>
            <a:endParaRPr lang="en-US" dirty="0"/>
          </a:p>
        </p:txBody>
      </p:sp>
    </p:spTree>
    <p:extLst>
      <p:ext uri="{BB962C8B-B14F-4D97-AF65-F5344CB8AC3E}">
        <p14:creationId xmlns:p14="http://schemas.microsoft.com/office/powerpoint/2010/main" val="4954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58114B-DEE3-4496-822E-2460A4808FFE}" type="datetime1">
              <a:rPr lang="en-US" smtClean="0"/>
              <a:t>12/10/2021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E2E31F-ADBE-49C8-8764-A16796B8F595}" type="slidenum">
              <a:rPr lang="en-US" smtClean="0"/>
              <a:t>‹#›</a:t>
            </a:fld>
            <a:endParaRPr lang="en-US" dirty="0"/>
          </a:p>
        </p:txBody>
      </p:sp>
    </p:spTree>
    <p:extLst>
      <p:ext uri="{BB962C8B-B14F-4D97-AF65-F5344CB8AC3E}">
        <p14:creationId xmlns:p14="http://schemas.microsoft.com/office/powerpoint/2010/main" val="59402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859910-55C4-4925-88BE-A3A0FC35C459}" type="datetime1">
              <a:rPr lang="en-US" smtClean="0"/>
              <a:t>12/10/2021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E2E31F-ADBE-49C8-8764-A16796B8F595}" type="slidenum">
              <a:rPr lang="en-US" smtClean="0"/>
              <a:t>‹#›</a:t>
            </a:fld>
            <a:endParaRPr lang="en-US" dirty="0"/>
          </a:p>
        </p:txBody>
      </p:sp>
    </p:spTree>
    <p:extLst>
      <p:ext uri="{BB962C8B-B14F-4D97-AF65-F5344CB8AC3E}">
        <p14:creationId xmlns:p14="http://schemas.microsoft.com/office/powerpoint/2010/main" val="1363529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598CE1-1B87-49B5-8186-E0F7943362F3}" type="datetime1">
              <a:rPr lang="en-US" smtClean="0"/>
              <a:t>12/10/2021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E2E31F-ADBE-49C8-8764-A16796B8F595}" type="slidenum">
              <a:rPr lang="en-US" smtClean="0"/>
              <a:t>‹#›</a:t>
            </a:fld>
            <a:endParaRPr lang="en-US" dirty="0"/>
          </a:p>
        </p:txBody>
      </p:sp>
    </p:spTree>
    <p:extLst>
      <p:ext uri="{BB962C8B-B14F-4D97-AF65-F5344CB8AC3E}">
        <p14:creationId xmlns:p14="http://schemas.microsoft.com/office/powerpoint/2010/main" val="2302503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B21AEF-42CD-4184-8678-D0E0A02440CE}" type="datetime1">
              <a:rPr lang="en-US" smtClean="0"/>
              <a:t>12/10/2021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E2E31F-ADBE-49C8-8764-A16796B8F595}" type="slidenum">
              <a:rPr lang="en-US" smtClean="0"/>
              <a:t>‹#›</a:t>
            </a:fld>
            <a:endParaRPr lang="en-US" dirty="0"/>
          </a:p>
        </p:txBody>
      </p:sp>
    </p:spTree>
    <p:extLst>
      <p:ext uri="{BB962C8B-B14F-4D97-AF65-F5344CB8AC3E}">
        <p14:creationId xmlns:p14="http://schemas.microsoft.com/office/powerpoint/2010/main" val="4073245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DEC3EC-4D5B-429E-BE6E-BEC43D18A3B0}" type="datetime1">
              <a:rPr lang="en-US" smtClean="0"/>
              <a:t>12/10/2021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E2E31F-ADBE-49C8-8764-A16796B8F595}" type="slidenum">
              <a:rPr lang="en-US" smtClean="0"/>
              <a:t>‹#›</a:t>
            </a:fld>
            <a:endParaRPr lang="en-US" dirty="0"/>
          </a:p>
        </p:txBody>
      </p:sp>
    </p:spTree>
    <p:extLst>
      <p:ext uri="{BB962C8B-B14F-4D97-AF65-F5344CB8AC3E}">
        <p14:creationId xmlns:p14="http://schemas.microsoft.com/office/powerpoint/2010/main" val="1973796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FA587C-948E-4D37-B701-488D159E4B4B}" type="datetime1">
              <a:rPr lang="en-US" smtClean="0"/>
              <a:t>12/10/2021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E2E31F-ADBE-49C8-8764-A16796B8F595}" type="slidenum">
              <a:rPr lang="en-US" smtClean="0"/>
              <a:t>‹#›</a:t>
            </a:fld>
            <a:endParaRPr lang="en-US" dirty="0"/>
          </a:p>
        </p:txBody>
      </p:sp>
    </p:spTree>
    <p:extLst>
      <p:ext uri="{BB962C8B-B14F-4D97-AF65-F5344CB8AC3E}">
        <p14:creationId xmlns:p14="http://schemas.microsoft.com/office/powerpoint/2010/main" val="2533467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61B4CE-E90D-45F2-9DD4-59813A94A46A}" type="datetime1">
              <a:rPr lang="en-US" smtClean="0"/>
              <a:t>12/10/2021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E2E31F-ADBE-49C8-8764-A16796B8F595}" type="slidenum">
              <a:rPr lang="en-US" smtClean="0"/>
              <a:t>‹#›</a:t>
            </a:fld>
            <a:endParaRPr lang="en-US" dirty="0"/>
          </a:p>
        </p:txBody>
      </p:sp>
    </p:spTree>
    <p:extLst>
      <p:ext uri="{BB962C8B-B14F-4D97-AF65-F5344CB8AC3E}">
        <p14:creationId xmlns:p14="http://schemas.microsoft.com/office/powerpoint/2010/main" val="2461968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8A5F48-9825-47EA-8808-3BD64B0A0D9C}" type="datetime1">
              <a:rPr lang="en-US" smtClean="0"/>
              <a:t>12/10/2021</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E2E31F-ADBE-49C8-8764-A16796B8F595}" type="slidenum">
              <a:rPr lang="en-US" smtClean="0"/>
              <a:t>‹#›</a:t>
            </a:fld>
            <a:endParaRPr lang="en-US" dirty="0"/>
          </a:p>
        </p:txBody>
      </p:sp>
    </p:spTree>
    <p:extLst>
      <p:ext uri="{BB962C8B-B14F-4D97-AF65-F5344CB8AC3E}">
        <p14:creationId xmlns:p14="http://schemas.microsoft.com/office/powerpoint/2010/main" val="3632075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hyperlink" Target="https://www1.ctdol.state.ct.us/lmi/HWOL.asp"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9981" y="1084214"/>
            <a:ext cx="184731" cy="769441"/>
          </a:xfrm>
          <a:prstGeom prst="rect">
            <a:avLst/>
          </a:prstGeom>
        </p:spPr>
        <p:txBody>
          <a:bodyPr wrap="none">
            <a:spAutoFit/>
          </a:bodyPr>
          <a:lstStyle/>
          <a:p>
            <a:endParaRPr lang="en-US" sz="4400" dirty="0"/>
          </a:p>
        </p:txBody>
      </p:sp>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4" name="Rectangle 3"/>
          <p:cNvSpPr/>
          <p:nvPr/>
        </p:nvSpPr>
        <p:spPr>
          <a:xfrm>
            <a:off x="1447800" y="1676400"/>
            <a:ext cx="6248400" cy="1184940"/>
          </a:xfrm>
          <a:prstGeom prst="rect">
            <a:avLst/>
          </a:prstGeom>
        </p:spPr>
        <p:txBody>
          <a:bodyPr wrap="square">
            <a:spAutoFit/>
          </a:bodyPr>
          <a:lstStyle/>
          <a:p>
            <a:pPr algn="ctr"/>
            <a:r>
              <a:rPr lang="en-US" sz="4400" dirty="0">
                <a:effectLst>
                  <a:outerShdw blurRad="50800" dist="38100" dir="13500000" algn="br" rotWithShape="0">
                    <a:prstClr val="black">
                      <a:alpha val="40000"/>
                    </a:prstClr>
                  </a:outerShdw>
                </a:effectLst>
              </a:rPr>
              <a:t>Help Wanted Online</a:t>
            </a:r>
            <a:br>
              <a:rPr lang="en-US" sz="4400" dirty="0">
                <a:effectLst>
                  <a:outerShdw blurRad="50800" dist="38100" dir="13500000" algn="br" rotWithShape="0">
                    <a:prstClr val="black">
                      <a:alpha val="40000"/>
                    </a:prstClr>
                  </a:outerShdw>
                </a:effectLst>
              </a:rPr>
            </a:br>
            <a:r>
              <a:rPr lang="en-US" sz="2700" dirty="0">
                <a:effectLst>
                  <a:outerShdw blurRad="50800" dist="38100" dir="13500000" algn="br" rotWithShape="0">
                    <a:prstClr val="black">
                      <a:alpha val="40000"/>
                    </a:prstClr>
                  </a:outerShdw>
                </a:effectLst>
              </a:rPr>
              <a:t>A real-time measure of job postings</a:t>
            </a:r>
          </a:p>
        </p:txBody>
      </p:sp>
      <p:sp>
        <p:nvSpPr>
          <p:cNvPr id="6" name="Rectangle 5"/>
          <p:cNvSpPr/>
          <p:nvPr/>
        </p:nvSpPr>
        <p:spPr>
          <a:xfrm>
            <a:off x="2286000" y="3581400"/>
            <a:ext cx="4572000" cy="1569660"/>
          </a:xfrm>
          <a:prstGeom prst="rect">
            <a:avLst/>
          </a:prstGeom>
        </p:spPr>
        <p:txBody>
          <a:bodyPr>
            <a:spAutoFit/>
          </a:bodyPr>
          <a:lstStyle/>
          <a:p>
            <a:pPr algn="ctr"/>
            <a:r>
              <a:rPr lang="en-US" sz="2400" dirty="0"/>
              <a:t>December 2021</a:t>
            </a:r>
            <a:br>
              <a:rPr lang="en-US" sz="2400" dirty="0"/>
            </a:br>
            <a:endParaRPr lang="en-US" sz="2400" dirty="0"/>
          </a:p>
          <a:p>
            <a:pPr algn="ctr"/>
            <a:r>
              <a:rPr lang="en-US" sz="2400" dirty="0"/>
              <a:t>Office of Research</a:t>
            </a:r>
            <a:br>
              <a:rPr lang="en-US" sz="2400" dirty="0"/>
            </a:br>
            <a:r>
              <a:rPr lang="en-US" sz="2400" dirty="0"/>
              <a:t>Connecticut Department of Labor</a:t>
            </a:r>
          </a:p>
        </p:txBody>
      </p:sp>
      <p:sp>
        <p:nvSpPr>
          <p:cNvPr id="11" name="TextBox 10"/>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3" name="Slide Number Placeholder 2"/>
          <p:cNvSpPr>
            <a:spLocks noGrp="1"/>
          </p:cNvSpPr>
          <p:nvPr>
            <p:ph type="sldNum" sz="quarter" idx="12"/>
          </p:nvPr>
        </p:nvSpPr>
        <p:spPr/>
        <p:txBody>
          <a:bodyPr/>
          <a:lstStyle/>
          <a:p>
            <a:fld id="{8AE2E31F-ADBE-49C8-8764-A16796B8F595}" type="slidenum">
              <a:rPr lang="en-US" smtClean="0"/>
              <a:t>1</a:t>
            </a:fld>
            <a:endParaRPr lang="en-US" dirty="0"/>
          </a:p>
        </p:txBody>
      </p:sp>
    </p:spTree>
    <p:extLst>
      <p:ext uri="{BB962C8B-B14F-4D97-AF65-F5344CB8AC3E}">
        <p14:creationId xmlns:p14="http://schemas.microsoft.com/office/powerpoint/2010/main" val="1600325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81001" y="55583"/>
            <a:ext cx="8458200"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t>Connecticut Job Ads by Educational Requirements</a:t>
            </a:r>
          </a:p>
        </p:txBody>
      </p:sp>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extBox 10"/>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10</a:t>
            </a:fld>
            <a:endParaRPr lang="en-US" dirty="0"/>
          </a:p>
        </p:txBody>
      </p:sp>
      <p:graphicFrame>
        <p:nvGraphicFramePr>
          <p:cNvPr id="7" name="Chart 6">
            <a:extLst>
              <a:ext uri="{FF2B5EF4-FFF2-40B4-BE49-F238E27FC236}">
                <a16:creationId xmlns:a16="http://schemas.microsoft.com/office/drawing/2014/main" id="{9E015696-4340-4603-AD55-DCD90238FEEE}"/>
              </a:ext>
            </a:extLst>
          </p:cNvPr>
          <p:cNvGraphicFramePr>
            <a:graphicFrameLocks/>
          </p:cNvGraphicFramePr>
          <p:nvPr>
            <p:extLst>
              <p:ext uri="{D42A27DB-BD31-4B8C-83A1-F6EECF244321}">
                <p14:modId xmlns:p14="http://schemas.microsoft.com/office/powerpoint/2010/main" val="3311402368"/>
              </p:ext>
            </p:extLst>
          </p:nvPr>
        </p:nvGraphicFramePr>
        <p:xfrm>
          <a:off x="2014330" y="1365498"/>
          <a:ext cx="5115340" cy="44275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31601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88972" y="636786"/>
            <a:ext cx="7766051" cy="4778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Top Certifications in Connecticut Job Ads</a:t>
            </a:r>
            <a:br>
              <a:rPr lang="en-US" sz="3200" dirty="0"/>
            </a:br>
            <a:endParaRPr lang="en-US" sz="1600" dirty="0"/>
          </a:p>
        </p:txBody>
      </p:sp>
      <p:sp>
        <p:nvSpPr>
          <p:cNvPr id="18" name="Rectangle 17"/>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4" name="TextBox 13"/>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11</a:t>
            </a:fld>
            <a:endParaRPr lang="en-US" dirty="0"/>
          </a:p>
        </p:txBody>
      </p:sp>
      <p:pic>
        <p:nvPicPr>
          <p:cNvPr id="5" name="Picture 4">
            <a:extLst>
              <a:ext uri="{FF2B5EF4-FFF2-40B4-BE49-F238E27FC236}">
                <a16:creationId xmlns:a16="http://schemas.microsoft.com/office/drawing/2014/main" id="{E0A30876-FFC3-44B4-9C74-CA84FB1251EF}"/>
              </a:ext>
            </a:extLst>
          </p:cNvPr>
          <p:cNvPicPr>
            <a:picLocks noChangeAspect="1"/>
          </p:cNvPicPr>
          <p:nvPr/>
        </p:nvPicPr>
        <p:blipFill>
          <a:blip r:embed="rId2"/>
          <a:stretch>
            <a:fillRect/>
          </a:stretch>
        </p:blipFill>
        <p:spPr>
          <a:xfrm>
            <a:off x="344486" y="1291369"/>
            <a:ext cx="8455028" cy="4275262"/>
          </a:xfrm>
          <a:prstGeom prst="rect">
            <a:avLst/>
          </a:prstGeom>
        </p:spPr>
      </p:pic>
    </p:spTree>
    <p:extLst>
      <p:ext uri="{BB962C8B-B14F-4D97-AF65-F5344CB8AC3E}">
        <p14:creationId xmlns:p14="http://schemas.microsoft.com/office/powerpoint/2010/main" val="516702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88974" y="280388"/>
            <a:ext cx="7766051" cy="5540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Top Skills in Connecticut Job Ads</a:t>
            </a:r>
            <a:br>
              <a:rPr lang="en-US" sz="3200" dirty="0"/>
            </a:br>
            <a:endParaRPr lang="en-US" sz="1600" dirty="0"/>
          </a:p>
        </p:txBody>
      </p:sp>
      <p:sp>
        <p:nvSpPr>
          <p:cNvPr id="18" name="Rectangle 17"/>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12</a:t>
            </a:fld>
            <a:endParaRPr lang="en-US" dirty="0"/>
          </a:p>
        </p:txBody>
      </p:sp>
      <p:pic>
        <p:nvPicPr>
          <p:cNvPr id="4" name="Picture 3">
            <a:extLst>
              <a:ext uri="{FF2B5EF4-FFF2-40B4-BE49-F238E27FC236}">
                <a16:creationId xmlns:a16="http://schemas.microsoft.com/office/drawing/2014/main" id="{8BF80379-802F-47E5-B601-65E25F8C4990}"/>
              </a:ext>
            </a:extLst>
          </p:cNvPr>
          <p:cNvPicPr>
            <a:picLocks noChangeAspect="1"/>
          </p:cNvPicPr>
          <p:nvPr/>
        </p:nvPicPr>
        <p:blipFill>
          <a:blip r:embed="rId2"/>
          <a:stretch>
            <a:fillRect/>
          </a:stretch>
        </p:blipFill>
        <p:spPr>
          <a:xfrm>
            <a:off x="257174" y="1074427"/>
            <a:ext cx="8629650" cy="4972050"/>
          </a:xfrm>
          <a:prstGeom prst="rect">
            <a:avLst/>
          </a:prstGeom>
        </p:spPr>
      </p:pic>
    </p:spTree>
    <p:extLst>
      <p:ext uri="{BB962C8B-B14F-4D97-AF65-F5344CB8AC3E}">
        <p14:creationId xmlns:p14="http://schemas.microsoft.com/office/powerpoint/2010/main" val="2003885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97940" y="381002"/>
            <a:ext cx="7766051" cy="5540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Top Skills by Industry in Connecticut Job Ads</a:t>
            </a:r>
            <a:endParaRPr lang="en-US" sz="1600" dirty="0"/>
          </a:p>
        </p:txBody>
      </p:sp>
      <p:sp>
        <p:nvSpPr>
          <p:cNvPr id="18" name="Rectangle 17"/>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3" name="Slide Number Placeholder 2"/>
          <p:cNvSpPr>
            <a:spLocks noGrp="1"/>
          </p:cNvSpPr>
          <p:nvPr>
            <p:ph type="sldNum" sz="quarter" idx="12"/>
          </p:nvPr>
        </p:nvSpPr>
        <p:spPr/>
        <p:txBody>
          <a:bodyPr/>
          <a:lstStyle/>
          <a:p>
            <a:fld id="{8AE2E31F-ADBE-49C8-8764-A16796B8F595}" type="slidenum">
              <a:rPr lang="en-US" smtClean="0"/>
              <a:t>13</a:t>
            </a:fld>
            <a:endParaRPr lang="en-US" dirty="0"/>
          </a:p>
        </p:txBody>
      </p:sp>
      <p:pic>
        <p:nvPicPr>
          <p:cNvPr id="4" name="Picture 3">
            <a:extLst>
              <a:ext uri="{FF2B5EF4-FFF2-40B4-BE49-F238E27FC236}">
                <a16:creationId xmlns:a16="http://schemas.microsoft.com/office/drawing/2014/main" id="{65196B33-2061-4747-84D9-02418647B707}"/>
              </a:ext>
            </a:extLst>
          </p:cNvPr>
          <p:cNvPicPr>
            <a:picLocks noChangeAspect="1"/>
          </p:cNvPicPr>
          <p:nvPr/>
        </p:nvPicPr>
        <p:blipFill>
          <a:blip r:embed="rId2"/>
          <a:stretch>
            <a:fillRect/>
          </a:stretch>
        </p:blipFill>
        <p:spPr>
          <a:xfrm>
            <a:off x="247650" y="1148723"/>
            <a:ext cx="8648700" cy="4560554"/>
          </a:xfrm>
          <a:prstGeom prst="rect">
            <a:avLst/>
          </a:prstGeom>
        </p:spPr>
      </p:pic>
    </p:spTree>
    <p:extLst>
      <p:ext uri="{BB962C8B-B14F-4D97-AF65-F5344CB8AC3E}">
        <p14:creationId xmlns:p14="http://schemas.microsoft.com/office/powerpoint/2010/main" val="2009649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97940" y="381002"/>
            <a:ext cx="7766051" cy="5540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Top Skills by Industry in Connecticut Job Ads </a:t>
            </a:r>
            <a:r>
              <a:rPr lang="en-US" sz="2200" dirty="0"/>
              <a:t>(Continued)</a:t>
            </a:r>
          </a:p>
        </p:txBody>
      </p:sp>
      <p:sp>
        <p:nvSpPr>
          <p:cNvPr id="18" name="Rectangle 17"/>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4" name="Slide Number Placeholder 3"/>
          <p:cNvSpPr>
            <a:spLocks noGrp="1"/>
          </p:cNvSpPr>
          <p:nvPr>
            <p:ph type="sldNum" sz="quarter" idx="12"/>
          </p:nvPr>
        </p:nvSpPr>
        <p:spPr/>
        <p:txBody>
          <a:bodyPr/>
          <a:lstStyle/>
          <a:p>
            <a:fld id="{8AE2E31F-ADBE-49C8-8764-A16796B8F595}" type="slidenum">
              <a:rPr lang="en-US" smtClean="0"/>
              <a:t>14</a:t>
            </a:fld>
            <a:endParaRPr lang="en-US" dirty="0"/>
          </a:p>
        </p:txBody>
      </p:sp>
      <p:pic>
        <p:nvPicPr>
          <p:cNvPr id="5" name="Picture 4">
            <a:extLst>
              <a:ext uri="{FF2B5EF4-FFF2-40B4-BE49-F238E27FC236}">
                <a16:creationId xmlns:a16="http://schemas.microsoft.com/office/drawing/2014/main" id="{B2825762-FE26-4213-B581-036B15BDAE17}"/>
              </a:ext>
            </a:extLst>
          </p:cNvPr>
          <p:cNvPicPr>
            <a:picLocks noChangeAspect="1"/>
          </p:cNvPicPr>
          <p:nvPr/>
        </p:nvPicPr>
        <p:blipFill>
          <a:blip r:embed="rId2"/>
          <a:stretch>
            <a:fillRect/>
          </a:stretch>
        </p:blipFill>
        <p:spPr>
          <a:xfrm>
            <a:off x="1504390" y="1396235"/>
            <a:ext cx="6153150" cy="4781550"/>
          </a:xfrm>
          <a:prstGeom prst="rect">
            <a:avLst/>
          </a:prstGeom>
        </p:spPr>
      </p:pic>
    </p:spTree>
    <p:extLst>
      <p:ext uri="{BB962C8B-B14F-4D97-AF65-F5344CB8AC3E}">
        <p14:creationId xmlns:p14="http://schemas.microsoft.com/office/powerpoint/2010/main" val="1178359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extBox 10"/>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3" name="Slide Number Placeholder 2"/>
          <p:cNvSpPr>
            <a:spLocks noGrp="1"/>
          </p:cNvSpPr>
          <p:nvPr>
            <p:ph type="sldNum" sz="quarter" idx="12"/>
          </p:nvPr>
        </p:nvSpPr>
        <p:spPr/>
        <p:txBody>
          <a:bodyPr/>
          <a:lstStyle/>
          <a:p>
            <a:fld id="{8AE2E31F-ADBE-49C8-8764-A16796B8F595}" type="slidenum">
              <a:rPr lang="en-US" smtClean="0"/>
              <a:t>15</a:t>
            </a:fld>
            <a:endParaRPr lang="en-US" dirty="0"/>
          </a:p>
        </p:txBody>
      </p:sp>
      <p:pic>
        <p:nvPicPr>
          <p:cNvPr id="2" name="Picture 1">
            <a:extLst>
              <a:ext uri="{FF2B5EF4-FFF2-40B4-BE49-F238E27FC236}">
                <a16:creationId xmlns:a16="http://schemas.microsoft.com/office/drawing/2014/main" id="{E249DD9C-8686-4889-BE75-EEEA828F675E}"/>
              </a:ext>
            </a:extLst>
          </p:cNvPr>
          <p:cNvPicPr>
            <a:picLocks noChangeAspect="1"/>
          </p:cNvPicPr>
          <p:nvPr/>
        </p:nvPicPr>
        <p:blipFill>
          <a:blip r:embed="rId2"/>
          <a:stretch>
            <a:fillRect/>
          </a:stretch>
        </p:blipFill>
        <p:spPr>
          <a:xfrm>
            <a:off x="2438400" y="161575"/>
            <a:ext cx="4267200" cy="6016418"/>
          </a:xfrm>
          <a:prstGeom prst="rect">
            <a:avLst/>
          </a:prstGeom>
        </p:spPr>
      </p:pic>
    </p:spTree>
    <p:extLst>
      <p:ext uri="{BB962C8B-B14F-4D97-AF65-F5344CB8AC3E}">
        <p14:creationId xmlns:p14="http://schemas.microsoft.com/office/powerpoint/2010/main" val="3435499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33400" y="0"/>
            <a:ext cx="8381999" cy="46714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dirty="0"/>
              <a:t>Connecticut Employers with the Most Job Ads</a:t>
            </a:r>
          </a:p>
        </p:txBody>
      </p:sp>
      <p:sp>
        <p:nvSpPr>
          <p:cNvPr id="11" name="Rectangle 10"/>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0" name="TextBox 9"/>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16</a:t>
            </a:fld>
            <a:endParaRPr lang="en-US" dirty="0"/>
          </a:p>
        </p:txBody>
      </p:sp>
      <p:pic>
        <p:nvPicPr>
          <p:cNvPr id="3" name="Picture 2">
            <a:extLst>
              <a:ext uri="{FF2B5EF4-FFF2-40B4-BE49-F238E27FC236}">
                <a16:creationId xmlns:a16="http://schemas.microsoft.com/office/drawing/2014/main" id="{93E5D9F3-8EEE-4903-8D62-F33ED21DBE0B}"/>
              </a:ext>
            </a:extLst>
          </p:cNvPr>
          <p:cNvPicPr>
            <a:picLocks noChangeAspect="1"/>
          </p:cNvPicPr>
          <p:nvPr/>
        </p:nvPicPr>
        <p:blipFill>
          <a:blip r:embed="rId2"/>
          <a:stretch>
            <a:fillRect/>
          </a:stretch>
        </p:blipFill>
        <p:spPr>
          <a:xfrm>
            <a:off x="1489026" y="467142"/>
            <a:ext cx="6470746" cy="5670018"/>
          </a:xfrm>
          <a:prstGeom prst="rect">
            <a:avLst/>
          </a:prstGeom>
        </p:spPr>
      </p:pic>
    </p:spTree>
    <p:extLst>
      <p:ext uri="{BB962C8B-B14F-4D97-AF65-F5344CB8AC3E}">
        <p14:creationId xmlns:p14="http://schemas.microsoft.com/office/powerpoint/2010/main" val="4178875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7" name="TextBox 6"/>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17</a:t>
            </a:fld>
            <a:endParaRPr lang="en-US" dirty="0"/>
          </a:p>
        </p:txBody>
      </p:sp>
      <p:sp>
        <p:nvSpPr>
          <p:cNvPr id="8" name="Title 1">
            <a:extLst>
              <a:ext uri="{FF2B5EF4-FFF2-40B4-BE49-F238E27FC236}">
                <a16:creationId xmlns:a16="http://schemas.microsoft.com/office/drawing/2014/main" id="{8B246DF2-A167-4159-9E44-3B767B450024}"/>
              </a:ext>
            </a:extLst>
          </p:cNvPr>
          <p:cNvSpPr txBox="1">
            <a:spLocks/>
          </p:cNvSpPr>
          <p:nvPr/>
        </p:nvSpPr>
        <p:spPr>
          <a:xfrm>
            <a:off x="533400" y="0"/>
            <a:ext cx="8381999" cy="46714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dirty="0"/>
              <a:t>Connecticut Occupations with the Most Job Ads</a:t>
            </a:r>
          </a:p>
        </p:txBody>
      </p:sp>
      <p:pic>
        <p:nvPicPr>
          <p:cNvPr id="3" name="Picture 2">
            <a:extLst>
              <a:ext uri="{FF2B5EF4-FFF2-40B4-BE49-F238E27FC236}">
                <a16:creationId xmlns:a16="http://schemas.microsoft.com/office/drawing/2014/main" id="{5D3682D5-F7B6-462B-83D4-B72F2C8B9460}"/>
              </a:ext>
            </a:extLst>
          </p:cNvPr>
          <p:cNvPicPr>
            <a:picLocks noChangeAspect="1"/>
          </p:cNvPicPr>
          <p:nvPr/>
        </p:nvPicPr>
        <p:blipFill>
          <a:blip r:embed="rId2"/>
          <a:stretch>
            <a:fillRect/>
          </a:stretch>
        </p:blipFill>
        <p:spPr>
          <a:xfrm>
            <a:off x="1981200" y="604707"/>
            <a:ext cx="5181600" cy="5667375"/>
          </a:xfrm>
          <a:prstGeom prst="rect">
            <a:avLst/>
          </a:prstGeom>
        </p:spPr>
      </p:pic>
    </p:spTree>
    <p:extLst>
      <p:ext uri="{BB962C8B-B14F-4D97-AF65-F5344CB8AC3E}">
        <p14:creationId xmlns:p14="http://schemas.microsoft.com/office/powerpoint/2010/main" val="662968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7" name="TextBox 6"/>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18</a:t>
            </a:fld>
            <a:endParaRPr lang="en-US" dirty="0"/>
          </a:p>
        </p:txBody>
      </p:sp>
      <p:sp>
        <p:nvSpPr>
          <p:cNvPr id="8" name="Title 1">
            <a:extLst>
              <a:ext uri="{FF2B5EF4-FFF2-40B4-BE49-F238E27FC236}">
                <a16:creationId xmlns:a16="http://schemas.microsoft.com/office/drawing/2014/main" id="{8B246DF2-A167-4159-9E44-3B767B450024}"/>
              </a:ext>
            </a:extLst>
          </p:cNvPr>
          <p:cNvSpPr txBox="1">
            <a:spLocks/>
          </p:cNvSpPr>
          <p:nvPr/>
        </p:nvSpPr>
        <p:spPr>
          <a:xfrm>
            <a:off x="518536" y="337928"/>
            <a:ext cx="8381999" cy="46714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t>Connecticut Job Ads by Industry and Major Occupational Group</a:t>
            </a:r>
          </a:p>
        </p:txBody>
      </p:sp>
      <p:pic>
        <p:nvPicPr>
          <p:cNvPr id="4" name="Picture 3">
            <a:extLst>
              <a:ext uri="{FF2B5EF4-FFF2-40B4-BE49-F238E27FC236}">
                <a16:creationId xmlns:a16="http://schemas.microsoft.com/office/drawing/2014/main" id="{F1CFC664-0AC4-40CE-9E76-5A10180D7DBC}"/>
              </a:ext>
            </a:extLst>
          </p:cNvPr>
          <p:cNvPicPr>
            <a:picLocks noChangeAspect="1"/>
          </p:cNvPicPr>
          <p:nvPr/>
        </p:nvPicPr>
        <p:blipFill>
          <a:blip r:embed="rId2"/>
          <a:stretch>
            <a:fillRect/>
          </a:stretch>
        </p:blipFill>
        <p:spPr>
          <a:xfrm>
            <a:off x="176878" y="874922"/>
            <a:ext cx="8723657" cy="4419601"/>
          </a:xfrm>
          <a:prstGeom prst="rect">
            <a:avLst/>
          </a:prstGeom>
        </p:spPr>
      </p:pic>
    </p:spTree>
    <p:extLst>
      <p:ext uri="{BB962C8B-B14F-4D97-AF65-F5344CB8AC3E}">
        <p14:creationId xmlns:p14="http://schemas.microsoft.com/office/powerpoint/2010/main" val="1761281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444979" y="1143001"/>
            <a:ext cx="6254044" cy="13620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Workforce Area Data</a:t>
            </a:r>
          </a:p>
        </p:txBody>
      </p:sp>
      <p:sp>
        <p:nvSpPr>
          <p:cNvPr id="9" name="Text Placeholder 2"/>
          <p:cNvSpPr txBox="1">
            <a:spLocks/>
          </p:cNvSpPr>
          <p:nvPr/>
        </p:nvSpPr>
        <p:spPr>
          <a:xfrm>
            <a:off x="914402" y="2286001"/>
            <a:ext cx="8140700" cy="328612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FontTx/>
              <a:buChar char="-"/>
            </a:pPr>
            <a:r>
              <a:rPr lang="en-US" dirty="0">
                <a:solidFill>
                  <a:schemeClr val="accent1">
                    <a:lumMod val="50000"/>
                  </a:schemeClr>
                </a:solidFill>
              </a:rPr>
              <a:t>Workforce Area Highlights</a:t>
            </a:r>
          </a:p>
          <a:p>
            <a:pPr marL="457200" indent="-457200" algn="l">
              <a:buFontTx/>
              <a:buChar char="-"/>
            </a:pPr>
            <a:r>
              <a:rPr lang="en-US" dirty="0">
                <a:solidFill>
                  <a:schemeClr val="accent1">
                    <a:lumMod val="50000"/>
                  </a:schemeClr>
                </a:solidFill>
              </a:rPr>
              <a:t>Job Ads by Industry</a:t>
            </a:r>
          </a:p>
          <a:p>
            <a:pPr marL="457200" indent="-457200" algn="l">
              <a:buFontTx/>
              <a:buChar char="-"/>
            </a:pPr>
            <a:r>
              <a:rPr lang="en-US" dirty="0">
                <a:solidFill>
                  <a:schemeClr val="accent1">
                    <a:lumMod val="50000"/>
                  </a:schemeClr>
                </a:solidFill>
              </a:rPr>
              <a:t>Job Ads by Location</a:t>
            </a:r>
          </a:p>
          <a:p>
            <a:pPr marL="457200" indent="-457200" algn="l">
              <a:buFontTx/>
              <a:buChar char="-"/>
            </a:pPr>
            <a:r>
              <a:rPr lang="en-US" dirty="0">
                <a:solidFill>
                  <a:schemeClr val="accent1">
                    <a:lumMod val="50000"/>
                  </a:schemeClr>
                </a:solidFill>
              </a:rPr>
              <a:t>Employers With The Most Job Ads</a:t>
            </a:r>
          </a:p>
          <a:p>
            <a:pPr marL="457200" indent="-457200" algn="l">
              <a:buFontTx/>
              <a:buChar char="-"/>
            </a:pPr>
            <a:r>
              <a:rPr lang="en-US" dirty="0">
                <a:solidFill>
                  <a:schemeClr val="accent1">
                    <a:lumMod val="50000"/>
                  </a:schemeClr>
                </a:solidFill>
              </a:rPr>
              <a:t>Occupations With The Most Job Ads</a:t>
            </a:r>
          </a:p>
        </p:txBody>
      </p:sp>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7" name="TextBox 6"/>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19</a:t>
            </a:fld>
            <a:endParaRPr lang="en-US" dirty="0"/>
          </a:p>
        </p:txBody>
      </p:sp>
    </p:spTree>
    <p:extLst>
      <p:ext uri="{BB962C8B-B14F-4D97-AF65-F5344CB8AC3E}">
        <p14:creationId xmlns:p14="http://schemas.microsoft.com/office/powerpoint/2010/main" val="2170289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9979" y="1084214"/>
            <a:ext cx="3764044" cy="769441"/>
          </a:xfrm>
          <a:prstGeom prst="rect">
            <a:avLst/>
          </a:prstGeom>
        </p:spPr>
        <p:txBody>
          <a:bodyPr wrap="none">
            <a:spAutoFit/>
          </a:bodyPr>
          <a:lstStyle/>
          <a:p>
            <a:r>
              <a:rPr lang="en-US" sz="4400" dirty="0"/>
              <a:t>What is HWOL?</a:t>
            </a:r>
          </a:p>
        </p:txBody>
      </p:sp>
      <p:sp>
        <p:nvSpPr>
          <p:cNvPr id="3" name="Rectangle 2"/>
          <p:cNvSpPr/>
          <p:nvPr/>
        </p:nvSpPr>
        <p:spPr>
          <a:xfrm>
            <a:off x="2286000" y="1981200"/>
            <a:ext cx="4572000" cy="3785652"/>
          </a:xfrm>
          <a:prstGeom prst="rect">
            <a:avLst/>
          </a:prstGeom>
        </p:spPr>
        <p:txBody>
          <a:bodyPr>
            <a:spAutoFit/>
          </a:bodyPr>
          <a:lstStyle/>
          <a:p>
            <a:r>
              <a:rPr lang="en-US" sz="2400" b="1" i="1" dirty="0"/>
              <a:t>The Conference Board Help Wanted Online</a:t>
            </a:r>
            <a:r>
              <a:rPr lang="en-US" sz="2400" dirty="0"/>
              <a:t>® Data Series (HWOL) measures the number of new, first-time Online job postings  and jobs reposted from the previous month for over 50,000 Internet job boards, corporate boards and smaller job sites that serve niche markets and smaller geographic areas.</a:t>
            </a:r>
          </a:p>
        </p:txBody>
      </p:sp>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extBox 10"/>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4" name="Slide Number Placeholder 3"/>
          <p:cNvSpPr>
            <a:spLocks noGrp="1"/>
          </p:cNvSpPr>
          <p:nvPr>
            <p:ph type="sldNum" sz="quarter" idx="12"/>
          </p:nvPr>
        </p:nvSpPr>
        <p:spPr/>
        <p:txBody>
          <a:bodyPr/>
          <a:lstStyle/>
          <a:p>
            <a:fld id="{8AE2E31F-ADBE-49C8-8764-A16796B8F595}" type="slidenum">
              <a:rPr lang="en-US" smtClean="0"/>
              <a:t>2</a:t>
            </a:fld>
            <a:endParaRPr lang="en-US" dirty="0"/>
          </a:p>
        </p:txBody>
      </p:sp>
    </p:spTree>
    <p:extLst>
      <p:ext uri="{BB962C8B-B14F-4D97-AF65-F5344CB8AC3E}">
        <p14:creationId xmlns:p14="http://schemas.microsoft.com/office/powerpoint/2010/main" val="164366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0435" y="838202"/>
            <a:ext cx="5183150" cy="646331"/>
          </a:xfrm>
          <a:prstGeom prst="rect">
            <a:avLst/>
          </a:prstGeom>
        </p:spPr>
        <p:txBody>
          <a:bodyPr wrap="none">
            <a:spAutoFit/>
          </a:bodyPr>
          <a:lstStyle/>
          <a:p>
            <a:pPr algn="ctr"/>
            <a:r>
              <a:rPr lang="en-US" sz="3600" dirty="0"/>
              <a:t>Workforce Area Highlights </a:t>
            </a:r>
          </a:p>
        </p:txBody>
      </p:sp>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6" name="TextBox 5"/>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3" name="Slide Number Placeholder 2"/>
          <p:cNvSpPr>
            <a:spLocks noGrp="1"/>
          </p:cNvSpPr>
          <p:nvPr>
            <p:ph type="sldNum" sz="quarter" idx="12"/>
          </p:nvPr>
        </p:nvSpPr>
        <p:spPr/>
        <p:txBody>
          <a:bodyPr/>
          <a:lstStyle/>
          <a:p>
            <a:fld id="{8AE2E31F-ADBE-49C8-8764-A16796B8F595}" type="slidenum">
              <a:rPr lang="en-US" smtClean="0"/>
              <a:t>20</a:t>
            </a:fld>
            <a:endParaRPr lang="en-US" dirty="0"/>
          </a:p>
        </p:txBody>
      </p:sp>
      <p:pic>
        <p:nvPicPr>
          <p:cNvPr id="4" name="Picture 3">
            <a:extLst>
              <a:ext uri="{FF2B5EF4-FFF2-40B4-BE49-F238E27FC236}">
                <a16:creationId xmlns:a16="http://schemas.microsoft.com/office/drawing/2014/main" id="{000A0EA3-AF34-4551-8F96-35F91AE93EEE}"/>
              </a:ext>
            </a:extLst>
          </p:cNvPr>
          <p:cNvPicPr>
            <a:picLocks noChangeAspect="1"/>
          </p:cNvPicPr>
          <p:nvPr/>
        </p:nvPicPr>
        <p:blipFill>
          <a:blip r:embed="rId2"/>
          <a:stretch>
            <a:fillRect/>
          </a:stretch>
        </p:blipFill>
        <p:spPr>
          <a:xfrm>
            <a:off x="124231" y="2057400"/>
            <a:ext cx="8895537" cy="2182592"/>
          </a:xfrm>
          <a:prstGeom prst="rect">
            <a:avLst/>
          </a:prstGeom>
        </p:spPr>
      </p:pic>
    </p:spTree>
    <p:extLst>
      <p:ext uri="{BB962C8B-B14F-4D97-AF65-F5344CB8AC3E}">
        <p14:creationId xmlns:p14="http://schemas.microsoft.com/office/powerpoint/2010/main" val="732575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extBox 10"/>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21</a:t>
            </a:fld>
            <a:endParaRPr lang="en-US" dirty="0"/>
          </a:p>
        </p:txBody>
      </p:sp>
      <p:pic>
        <p:nvPicPr>
          <p:cNvPr id="3" name="Picture 2">
            <a:extLst>
              <a:ext uri="{FF2B5EF4-FFF2-40B4-BE49-F238E27FC236}">
                <a16:creationId xmlns:a16="http://schemas.microsoft.com/office/drawing/2014/main" id="{61C0CF7F-E740-4162-B9FB-BE884802B0DB}"/>
              </a:ext>
            </a:extLst>
          </p:cNvPr>
          <p:cNvPicPr>
            <a:picLocks noChangeAspect="1"/>
          </p:cNvPicPr>
          <p:nvPr/>
        </p:nvPicPr>
        <p:blipFill>
          <a:blip r:embed="rId2"/>
          <a:stretch>
            <a:fillRect/>
          </a:stretch>
        </p:blipFill>
        <p:spPr>
          <a:xfrm>
            <a:off x="2513527" y="312092"/>
            <a:ext cx="4116945" cy="5881350"/>
          </a:xfrm>
          <a:prstGeom prst="rect">
            <a:avLst/>
          </a:prstGeom>
        </p:spPr>
      </p:pic>
    </p:spTree>
    <p:extLst>
      <p:ext uri="{BB962C8B-B14F-4D97-AF65-F5344CB8AC3E}">
        <p14:creationId xmlns:p14="http://schemas.microsoft.com/office/powerpoint/2010/main" val="3605852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1089377" y="-152400"/>
            <a:ext cx="6965245" cy="93052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Eastern Workforce Job Ads by Location</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22</a:t>
            </a:fld>
            <a:endParaRPr lang="en-US" dirty="0"/>
          </a:p>
        </p:txBody>
      </p:sp>
      <p:pic>
        <p:nvPicPr>
          <p:cNvPr id="4" name="Picture 3">
            <a:extLst>
              <a:ext uri="{FF2B5EF4-FFF2-40B4-BE49-F238E27FC236}">
                <a16:creationId xmlns:a16="http://schemas.microsoft.com/office/drawing/2014/main" id="{D1B25669-9160-4D7A-A511-E8F47E02EBA7}"/>
              </a:ext>
            </a:extLst>
          </p:cNvPr>
          <p:cNvPicPr>
            <a:picLocks noChangeAspect="1"/>
          </p:cNvPicPr>
          <p:nvPr/>
        </p:nvPicPr>
        <p:blipFill>
          <a:blip r:embed="rId2"/>
          <a:stretch>
            <a:fillRect/>
          </a:stretch>
        </p:blipFill>
        <p:spPr>
          <a:xfrm>
            <a:off x="2180042" y="609600"/>
            <a:ext cx="4783914" cy="5444229"/>
          </a:xfrm>
          <a:prstGeom prst="rect">
            <a:avLst/>
          </a:prstGeom>
        </p:spPr>
      </p:pic>
    </p:spTree>
    <p:extLst>
      <p:ext uri="{BB962C8B-B14F-4D97-AF65-F5344CB8AC3E}">
        <p14:creationId xmlns:p14="http://schemas.microsoft.com/office/powerpoint/2010/main" val="3038054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1089379" y="-6694"/>
            <a:ext cx="6965245"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Eastern Workforce Employers            </a:t>
            </a:r>
          </a:p>
          <a:p>
            <a:r>
              <a:rPr lang="en-US" sz="3200" dirty="0"/>
              <a:t>with the Most Job Ads</a:t>
            </a:r>
          </a:p>
        </p:txBody>
      </p:sp>
      <p:sp>
        <p:nvSpPr>
          <p:cNvPr id="14" name="Content Placeholder 2"/>
          <p:cNvSpPr txBox="1">
            <a:spLocks/>
          </p:cNvSpPr>
          <p:nvPr/>
        </p:nvSpPr>
        <p:spPr>
          <a:xfrm>
            <a:off x="914400" y="1066800"/>
            <a:ext cx="3657599" cy="400714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University of Connecticut</a:t>
            </a:r>
          </a:p>
          <a:p>
            <a:r>
              <a:rPr lang="en-US" sz="1500" dirty="0"/>
              <a:t>Day Kimball Healthcare</a:t>
            </a:r>
          </a:p>
          <a:p>
            <a:r>
              <a:rPr lang="en-US" sz="1500" dirty="0"/>
              <a:t>Amazon</a:t>
            </a:r>
          </a:p>
          <a:p>
            <a:r>
              <a:rPr lang="en-US" sz="1500" dirty="0"/>
              <a:t>Pfizer</a:t>
            </a:r>
          </a:p>
          <a:p>
            <a:r>
              <a:rPr lang="en-US" sz="1500" dirty="0"/>
              <a:t>Mohegan Sun, Inc</a:t>
            </a:r>
          </a:p>
          <a:p>
            <a:r>
              <a:rPr lang="en-US" sz="1500" dirty="0"/>
              <a:t>Windham Hospital</a:t>
            </a:r>
          </a:p>
          <a:p>
            <a:r>
              <a:rPr lang="en-US" sz="1500" dirty="0"/>
              <a:t>Generations Family Health Center</a:t>
            </a:r>
          </a:p>
          <a:p>
            <a:r>
              <a:rPr lang="en-US" sz="1500" dirty="0"/>
              <a:t>Trinity Health</a:t>
            </a:r>
          </a:p>
          <a:p>
            <a:r>
              <a:rPr lang="en-US" sz="1500" dirty="0"/>
              <a:t>Petco</a:t>
            </a:r>
          </a:p>
          <a:p>
            <a:r>
              <a:rPr lang="en-US" sz="1500" dirty="0"/>
              <a:t>Bob's Discount Furniture</a:t>
            </a:r>
          </a:p>
          <a:p>
            <a:r>
              <a:rPr lang="en-US" sz="1500" dirty="0"/>
              <a:t>Walgreens Boots Alliance Inc</a:t>
            </a:r>
          </a:p>
          <a:p>
            <a:r>
              <a:rPr lang="en-US" sz="1500" dirty="0"/>
              <a:t>BJ's Wholesale Club, Inc.</a:t>
            </a:r>
          </a:p>
          <a:p>
            <a:r>
              <a:rPr lang="en-US" sz="1500" dirty="0"/>
              <a:t>Thames Valley Council For Community Action</a:t>
            </a:r>
          </a:p>
          <a:p>
            <a:r>
              <a:rPr lang="en-US" sz="1500" dirty="0"/>
              <a:t>The Home Depot Incorporated</a:t>
            </a:r>
          </a:p>
          <a:p>
            <a:r>
              <a:rPr lang="en-US" sz="1500" dirty="0"/>
              <a:t>Groton Public Schools</a:t>
            </a:r>
          </a:p>
          <a:p>
            <a:r>
              <a:rPr lang="en-US" sz="1500" dirty="0"/>
              <a:t>Mashantucket Pequot Gaming</a:t>
            </a:r>
          </a:p>
          <a:p>
            <a:r>
              <a:rPr lang="en-US" sz="1500" dirty="0"/>
              <a:t>Reliance Health Group</a:t>
            </a:r>
          </a:p>
          <a:p>
            <a:r>
              <a:rPr lang="en-US" sz="1500" dirty="0" err="1"/>
              <a:t>Masonicare</a:t>
            </a:r>
            <a:r>
              <a:rPr lang="en-US" sz="1500" dirty="0"/>
              <a:t> Corporation</a:t>
            </a:r>
          </a:p>
        </p:txBody>
      </p:sp>
      <p:sp>
        <p:nvSpPr>
          <p:cNvPr id="15" name="Content Placeholder 3"/>
          <p:cNvSpPr txBox="1">
            <a:spLocks/>
          </p:cNvSpPr>
          <p:nvPr/>
        </p:nvSpPr>
        <p:spPr>
          <a:xfrm>
            <a:off x="4343400" y="1075567"/>
            <a:ext cx="4346577" cy="399838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Yale-New Haven Health System</a:t>
            </a:r>
          </a:p>
          <a:p>
            <a:r>
              <a:rPr lang="en-US" sz="1500" dirty="0"/>
              <a:t>General Dynamics</a:t>
            </a:r>
          </a:p>
          <a:p>
            <a:r>
              <a:rPr lang="en-US" sz="1500" dirty="0"/>
              <a:t>William W. Backus Hospital</a:t>
            </a:r>
          </a:p>
          <a:p>
            <a:r>
              <a:rPr lang="en-US" sz="1500" dirty="0"/>
              <a:t>Windham Community Hospital</a:t>
            </a:r>
          </a:p>
          <a:p>
            <a:r>
              <a:rPr lang="en-US" sz="1500" dirty="0"/>
              <a:t>Mohegan Sun</a:t>
            </a:r>
          </a:p>
          <a:p>
            <a:r>
              <a:rPr lang="en-US" sz="1500" dirty="0"/>
              <a:t>Norwich Public Schools</a:t>
            </a:r>
          </a:p>
          <a:p>
            <a:r>
              <a:rPr lang="en-US" sz="1500" dirty="0"/>
              <a:t>Fm Global</a:t>
            </a:r>
          </a:p>
          <a:p>
            <a:r>
              <a:rPr lang="en-US" sz="1500" dirty="0"/>
              <a:t>Lowe's Companies, Inc</a:t>
            </a:r>
          </a:p>
          <a:p>
            <a:r>
              <a:rPr lang="en-US" sz="1500" dirty="0" err="1"/>
              <a:t>Natchaug</a:t>
            </a:r>
            <a:r>
              <a:rPr lang="en-US" sz="1500" dirty="0"/>
              <a:t> Hospital Incorporated</a:t>
            </a:r>
          </a:p>
          <a:p>
            <a:r>
              <a:rPr lang="en-US" sz="1500" dirty="0"/>
              <a:t>State of Connecticut</a:t>
            </a:r>
          </a:p>
          <a:p>
            <a:r>
              <a:rPr lang="en-US" sz="1500" dirty="0"/>
              <a:t>Compass Group North America</a:t>
            </a:r>
          </a:p>
          <a:p>
            <a:r>
              <a:rPr lang="en-US" sz="1500" dirty="0"/>
              <a:t>United Services Incorporated</a:t>
            </a:r>
          </a:p>
          <a:p>
            <a:r>
              <a:rPr lang="en-US" sz="1500" dirty="0" err="1"/>
              <a:t>Sonalysts</a:t>
            </a:r>
            <a:r>
              <a:rPr lang="en-US" sz="1500" dirty="0"/>
              <a:t> Incorporated</a:t>
            </a:r>
          </a:p>
          <a:p>
            <a:r>
              <a:rPr lang="en-US" sz="1500" dirty="0"/>
              <a:t>US Foods</a:t>
            </a:r>
          </a:p>
          <a:p>
            <a:r>
              <a:rPr lang="en-US" sz="1500" dirty="0"/>
              <a:t>Asplundh Tree Expert Company</a:t>
            </a:r>
          </a:p>
          <a:p>
            <a:r>
              <a:rPr lang="en-US" sz="1500" dirty="0"/>
              <a:t>Staples</a:t>
            </a:r>
          </a:p>
          <a:p>
            <a:r>
              <a:rPr lang="en-US" sz="1500" dirty="0"/>
              <a:t>Nordson Corporation</a:t>
            </a:r>
          </a:p>
          <a:p>
            <a:r>
              <a:rPr lang="en-US" sz="1500" dirty="0"/>
              <a:t>CVS Health</a:t>
            </a:r>
          </a:p>
          <a:p>
            <a:r>
              <a:rPr lang="en-US" sz="1500" dirty="0"/>
              <a:t>United Parcel Service Incorporated</a:t>
            </a:r>
          </a:p>
        </p:txBody>
      </p:sp>
      <p:sp>
        <p:nvSpPr>
          <p:cNvPr id="13" name="TextBox 12"/>
          <p:cNvSpPr txBox="1"/>
          <p:nvPr/>
        </p:nvSpPr>
        <p:spPr>
          <a:xfrm>
            <a:off x="12192" y="6324602"/>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23</a:t>
            </a:fld>
            <a:endParaRPr lang="en-US" dirty="0"/>
          </a:p>
        </p:txBody>
      </p:sp>
    </p:spTree>
    <p:extLst>
      <p:ext uri="{BB962C8B-B14F-4D97-AF65-F5344CB8AC3E}">
        <p14:creationId xmlns:p14="http://schemas.microsoft.com/office/powerpoint/2010/main" val="3285028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1089376" y="2"/>
            <a:ext cx="6965245" cy="10176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Eastern Workforce Occupations            </a:t>
            </a:r>
          </a:p>
          <a:p>
            <a:r>
              <a:rPr lang="en-US" sz="3200" dirty="0"/>
              <a:t>with the Most Job Ads</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24</a:t>
            </a:fld>
            <a:endParaRPr lang="en-US" dirty="0"/>
          </a:p>
        </p:txBody>
      </p:sp>
      <p:pic>
        <p:nvPicPr>
          <p:cNvPr id="4" name="Picture 3">
            <a:extLst>
              <a:ext uri="{FF2B5EF4-FFF2-40B4-BE49-F238E27FC236}">
                <a16:creationId xmlns:a16="http://schemas.microsoft.com/office/drawing/2014/main" id="{BADBE87E-9BDB-4142-9E8F-08B978EE383F}"/>
              </a:ext>
            </a:extLst>
          </p:cNvPr>
          <p:cNvPicPr>
            <a:picLocks noChangeAspect="1"/>
          </p:cNvPicPr>
          <p:nvPr/>
        </p:nvPicPr>
        <p:blipFill>
          <a:blip r:embed="rId2"/>
          <a:stretch>
            <a:fillRect/>
          </a:stretch>
        </p:blipFill>
        <p:spPr>
          <a:xfrm>
            <a:off x="2243135" y="1201168"/>
            <a:ext cx="4657725" cy="5000625"/>
          </a:xfrm>
          <a:prstGeom prst="rect">
            <a:avLst/>
          </a:prstGeom>
        </p:spPr>
      </p:pic>
    </p:spTree>
    <p:extLst>
      <p:ext uri="{BB962C8B-B14F-4D97-AF65-F5344CB8AC3E}">
        <p14:creationId xmlns:p14="http://schemas.microsoft.com/office/powerpoint/2010/main" val="223733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192" y="6296514"/>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extBox 10"/>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7" name="Slide Number Placeholder 1"/>
          <p:cNvSpPr txBox="1">
            <a:spLocks/>
          </p:cNvSpPr>
          <p:nvPr/>
        </p:nvSpPr>
        <p:spPr>
          <a:xfrm>
            <a:off x="6553200" y="6356352"/>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E2E31F-ADBE-49C8-8764-A16796B8F595}" type="slidenum">
              <a:rPr lang="en-US" smtClean="0"/>
              <a:pPr/>
              <a:t>25</a:t>
            </a:fld>
            <a:endParaRPr lang="en-US" dirty="0"/>
          </a:p>
        </p:txBody>
      </p:sp>
      <p:pic>
        <p:nvPicPr>
          <p:cNvPr id="2" name="Picture 1">
            <a:extLst>
              <a:ext uri="{FF2B5EF4-FFF2-40B4-BE49-F238E27FC236}">
                <a16:creationId xmlns:a16="http://schemas.microsoft.com/office/drawing/2014/main" id="{19B395EA-2F1D-48EC-95F3-E5F8DC302901}"/>
              </a:ext>
            </a:extLst>
          </p:cNvPr>
          <p:cNvPicPr>
            <a:picLocks noChangeAspect="1"/>
          </p:cNvPicPr>
          <p:nvPr/>
        </p:nvPicPr>
        <p:blipFill>
          <a:blip r:embed="rId2"/>
          <a:stretch>
            <a:fillRect/>
          </a:stretch>
        </p:blipFill>
        <p:spPr>
          <a:xfrm>
            <a:off x="2533581" y="318896"/>
            <a:ext cx="4101222" cy="5858889"/>
          </a:xfrm>
          <a:prstGeom prst="rect">
            <a:avLst/>
          </a:prstGeom>
        </p:spPr>
      </p:pic>
    </p:spTree>
    <p:extLst>
      <p:ext uri="{BB962C8B-B14F-4D97-AF65-F5344CB8AC3E}">
        <p14:creationId xmlns:p14="http://schemas.microsoft.com/office/powerpoint/2010/main" val="3788687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776466" y="-2369"/>
            <a:ext cx="8062734" cy="76436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North Central WDA Job Ads by Location</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26</a:t>
            </a:fld>
            <a:endParaRPr lang="en-US" dirty="0"/>
          </a:p>
        </p:txBody>
      </p:sp>
      <p:pic>
        <p:nvPicPr>
          <p:cNvPr id="3" name="Picture 2">
            <a:extLst>
              <a:ext uri="{FF2B5EF4-FFF2-40B4-BE49-F238E27FC236}">
                <a16:creationId xmlns:a16="http://schemas.microsoft.com/office/drawing/2014/main" id="{783571C1-1446-4B83-AD7D-8516904613E4}"/>
              </a:ext>
            </a:extLst>
          </p:cNvPr>
          <p:cNvPicPr>
            <a:picLocks noChangeAspect="1"/>
          </p:cNvPicPr>
          <p:nvPr/>
        </p:nvPicPr>
        <p:blipFill>
          <a:blip r:embed="rId2"/>
          <a:stretch>
            <a:fillRect/>
          </a:stretch>
        </p:blipFill>
        <p:spPr>
          <a:xfrm>
            <a:off x="2442204" y="726928"/>
            <a:ext cx="4731258" cy="5492610"/>
          </a:xfrm>
          <a:prstGeom prst="rect">
            <a:avLst/>
          </a:prstGeom>
        </p:spPr>
      </p:pic>
    </p:spTree>
    <p:extLst>
      <p:ext uri="{BB962C8B-B14F-4D97-AF65-F5344CB8AC3E}">
        <p14:creationId xmlns:p14="http://schemas.microsoft.com/office/powerpoint/2010/main" val="2111456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1089379" y="2"/>
            <a:ext cx="6965245"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North Central WDA Employers            </a:t>
            </a:r>
          </a:p>
          <a:p>
            <a:r>
              <a:rPr lang="en-US" sz="3200" dirty="0"/>
              <a:t>with the Most Job Ads</a:t>
            </a:r>
          </a:p>
        </p:txBody>
      </p:sp>
      <p:sp>
        <p:nvSpPr>
          <p:cNvPr id="14" name="Content Placeholder 2"/>
          <p:cNvSpPr txBox="1">
            <a:spLocks/>
          </p:cNvSpPr>
          <p:nvPr/>
        </p:nvSpPr>
        <p:spPr>
          <a:xfrm>
            <a:off x="914400" y="1066800"/>
            <a:ext cx="3810000" cy="400045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UnitedHealth Group</a:t>
            </a:r>
          </a:p>
          <a:p>
            <a:r>
              <a:rPr lang="en-US" sz="1500" dirty="0"/>
              <a:t>Cigna Corporation</a:t>
            </a:r>
          </a:p>
          <a:p>
            <a:r>
              <a:rPr lang="en-US" sz="1500" dirty="0"/>
              <a:t>Deloitte</a:t>
            </a:r>
          </a:p>
          <a:p>
            <a:r>
              <a:rPr lang="en-US" sz="1500" dirty="0"/>
              <a:t>ECHN</a:t>
            </a:r>
          </a:p>
          <a:p>
            <a:r>
              <a:rPr lang="en-US" sz="1500" dirty="0"/>
              <a:t>State of Connecticut</a:t>
            </a:r>
          </a:p>
          <a:p>
            <a:r>
              <a:rPr lang="en-US" sz="1500" dirty="0"/>
              <a:t>Travelers</a:t>
            </a:r>
          </a:p>
          <a:p>
            <a:r>
              <a:rPr lang="en-US" sz="1500" dirty="0"/>
              <a:t>Aya Healthcare</a:t>
            </a:r>
          </a:p>
          <a:p>
            <a:r>
              <a:rPr lang="en-US" sz="1500" dirty="0"/>
              <a:t>Accenture</a:t>
            </a:r>
          </a:p>
          <a:p>
            <a:r>
              <a:rPr lang="en-US" sz="1500" dirty="0"/>
              <a:t>Disney</a:t>
            </a:r>
          </a:p>
          <a:p>
            <a:r>
              <a:rPr lang="en-US" sz="1500" dirty="0"/>
              <a:t>United Parcel Service Incorporated</a:t>
            </a:r>
          </a:p>
          <a:p>
            <a:r>
              <a:rPr lang="en-US" sz="1500" dirty="0"/>
              <a:t>The Home Depot Incorporated</a:t>
            </a:r>
          </a:p>
          <a:p>
            <a:r>
              <a:rPr lang="en-US" sz="1500" dirty="0"/>
              <a:t>Advantage Sales &amp; Marketing</a:t>
            </a:r>
          </a:p>
          <a:p>
            <a:r>
              <a:rPr lang="en-US" sz="1500" dirty="0"/>
              <a:t>Hartford Public Schools</a:t>
            </a:r>
          </a:p>
          <a:p>
            <a:r>
              <a:rPr lang="en-US" sz="1500" dirty="0"/>
              <a:t>Department Administrative Services</a:t>
            </a:r>
          </a:p>
          <a:p>
            <a:r>
              <a:rPr lang="en-US" sz="1500" dirty="0"/>
              <a:t>Walgreens Boots Alliance Inc</a:t>
            </a:r>
          </a:p>
          <a:p>
            <a:r>
              <a:rPr lang="en-US" sz="1500" dirty="0"/>
              <a:t>Boston Market</a:t>
            </a:r>
          </a:p>
          <a:p>
            <a:r>
              <a:rPr lang="en-US" sz="1500" dirty="0" err="1"/>
              <a:t>Guidehouse</a:t>
            </a:r>
            <a:endParaRPr lang="en-US" sz="1500" dirty="0"/>
          </a:p>
          <a:p>
            <a:r>
              <a:rPr lang="en-US" sz="1500" dirty="0"/>
              <a:t>Verizon Communications Incorporated</a:t>
            </a:r>
          </a:p>
          <a:p>
            <a:r>
              <a:rPr lang="en-US" sz="1500" dirty="0"/>
              <a:t>Carvana LLC</a:t>
            </a:r>
          </a:p>
        </p:txBody>
      </p:sp>
      <p:sp>
        <p:nvSpPr>
          <p:cNvPr id="15" name="Content Placeholder 3"/>
          <p:cNvSpPr txBox="1">
            <a:spLocks/>
          </p:cNvSpPr>
          <p:nvPr/>
        </p:nvSpPr>
        <p:spPr>
          <a:xfrm>
            <a:off x="4572000" y="1066800"/>
            <a:ext cx="3962400" cy="399340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Amazon</a:t>
            </a:r>
          </a:p>
          <a:p>
            <a:r>
              <a:rPr lang="en-US" sz="1500" dirty="0"/>
              <a:t>Hartford Healthcare</a:t>
            </a:r>
          </a:p>
          <a:p>
            <a:r>
              <a:rPr lang="en-US" sz="1500" dirty="0"/>
              <a:t>Raytheon</a:t>
            </a:r>
          </a:p>
          <a:p>
            <a:r>
              <a:rPr lang="en-US" sz="1500" dirty="0"/>
              <a:t>Trinity Health</a:t>
            </a:r>
          </a:p>
          <a:p>
            <a:r>
              <a:rPr lang="en-US" sz="1500" dirty="0"/>
              <a:t>Allied Universal</a:t>
            </a:r>
          </a:p>
          <a:p>
            <a:r>
              <a:rPr lang="en-US" sz="1500" dirty="0"/>
              <a:t>Connecticut Children's Medical Center</a:t>
            </a:r>
          </a:p>
          <a:p>
            <a:r>
              <a:rPr lang="en-US" sz="1500" dirty="0"/>
              <a:t>CVS Health</a:t>
            </a:r>
          </a:p>
          <a:p>
            <a:r>
              <a:rPr lang="en-US" sz="1500" dirty="0"/>
              <a:t>Travelers Hartford</a:t>
            </a:r>
          </a:p>
          <a:p>
            <a:r>
              <a:rPr lang="en-US" sz="1500" dirty="0"/>
              <a:t>The Hartford Financial Group</a:t>
            </a:r>
          </a:p>
          <a:p>
            <a:r>
              <a:rPr lang="en-US" sz="1500" dirty="0"/>
              <a:t>Wheeler Clinic</a:t>
            </a:r>
          </a:p>
          <a:p>
            <a:r>
              <a:rPr lang="en-US" sz="1500" dirty="0"/>
              <a:t>Stanley Black &amp; Decker</a:t>
            </a:r>
          </a:p>
          <a:p>
            <a:r>
              <a:rPr lang="en-US" sz="1500" dirty="0"/>
              <a:t>Eastern Connecticut Health Network</a:t>
            </a:r>
          </a:p>
          <a:p>
            <a:r>
              <a:rPr lang="en-US" sz="1500" dirty="0"/>
              <a:t>Nelnet</a:t>
            </a:r>
          </a:p>
          <a:p>
            <a:r>
              <a:rPr lang="en-US" sz="1500" dirty="0"/>
              <a:t>FedEx</a:t>
            </a:r>
          </a:p>
          <a:p>
            <a:r>
              <a:rPr lang="en-US" sz="1500" dirty="0"/>
              <a:t>Pearson</a:t>
            </a:r>
          </a:p>
          <a:p>
            <a:r>
              <a:rPr lang="en-US" sz="1500" dirty="0"/>
              <a:t>Laboratory Corporation of America</a:t>
            </a:r>
          </a:p>
          <a:p>
            <a:r>
              <a:rPr lang="en-US" sz="1500" dirty="0" err="1"/>
              <a:t>Ukg</a:t>
            </a:r>
            <a:r>
              <a:rPr lang="en-US" sz="1500" dirty="0"/>
              <a:t> Ultimate Kronos Group</a:t>
            </a:r>
          </a:p>
          <a:p>
            <a:r>
              <a:rPr lang="en-US" sz="1500" dirty="0"/>
              <a:t>Petco</a:t>
            </a:r>
          </a:p>
          <a:p>
            <a:r>
              <a:rPr lang="en-US" sz="1500" dirty="0"/>
              <a:t>Sysco Corporation</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27</a:t>
            </a:fld>
            <a:endParaRPr lang="en-US" dirty="0"/>
          </a:p>
        </p:txBody>
      </p:sp>
    </p:spTree>
    <p:extLst>
      <p:ext uri="{BB962C8B-B14F-4D97-AF65-F5344CB8AC3E}">
        <p14:creationId xmlns:p14="http://schemas.microsoft.com/office/powerpoint/2010/main" val="3168631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890414" y="2"/>
            <a:ext cx="7363177"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North Central WDA Occupations            </a:t>
            </a:r>
          </a:p>
          <a:p>
            <a:r>
              <a:rPr lang="en-US" sz="3200" dirty="0"/>
              <a:t>with the Most Job Ads</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28</a:t>
            </a:fld>
            <a:endParaRPr lang="en-US" dirty="0"/>
          </a:p>
        </p:txBody>
      </p:sp>
      <p:pic>
        <p:nvPicPr>
          <p:cNvPr id="4" name="Picture 3">
            <a:extLst>
              <a:ext uri="{FF2B5EF4-FFF2-40B4-BE49-F238E27FC236}">
                <a16:creationId xmlns:a16="http://schemas.microsoft.com/office/drawing/2014/main" id="{23948FBF-28C9-4FAB-8B54-3783AC6636B9}"/>
              </a:ext>
            </a:extLst>
          </p:cNvPr>
          <p:cNvPicPr>
            <a:picLocks noChangeAspect="1"/>
          </p:cNvPicPr>
          <p:nvPr/>
        </p:nvPicPr>
        <p:blipFill>
          <a:blip r:embed="rId2"/>
          <a:stretch>
            <a:fillRect/>
          </a:stretch>
        </p:blipFill>
        <p:spPr>
          <a:xfrm>
            <a:off x="2286000" y="1169853"/>
            <a:ext cx="4572000" cy="5000625"/>
          </a:xfrm>
          <a:prstGeom prst="rect">
            <a:avLst/>
          </a:prstGeom>
        </p:spPr>
      </p:pic>
    </p:spTree>
    <p:extLst>
      <p:ext uri="{BB962C8B-B14F-4D97-AF65-F5344CB8AC3E}">
        <p14:creationId xmlns:p14="http://schemas.microsoft.com/office/powerpoint/2010/main" val="3353248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9" name="TextBox 8"/>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29</a:t>
            </a:fld>
            <a:endParaRPr lang="en-US" dirty="0"/>
          </a:p>
        </p:txBody>
      </p:sp>
      <p:pic>
        <p:nvPicPr>
          <p:cNvPr id="3" name="Picture 2">
            <a:extLst>
              <a:ext uri="{FF2B5EF4-FFF2-40B4-BE49-F238E27FC236}">
                <a16:creationId xmlns:a16="http://schemas.microsoft.com/office/drawing/2014/main" id="{D7CA70E3-4D14-4DB1-8B63-7EDFB196D004}"/>
              </a:ext>
            </a:extLst>
          </p:cNvPr>
          <p:cNvPicPr>
            <a:picLocks noChangeAspect="1"/>
          </p:cNvPicPr>
          <p:nvPr/>
        </p:nvPicPr>
        <p:blipFill>
          <a:blip r:embed="rId2"/>
          <a:stretch>
            <a:fillRect/>
          </a:stretch>
        </p:blipFill>
        <p:spPr>
          <a:xfrm>
            <a:off x="2444801" y="76030"/>
            <a:ext cx="4254398" cy="6078741"/>
          </a:xfrm>
          <a:prstGeom prst="rect">
            <a:avLst/>
          </a:prstGeom>
        </p:spPr>
      </p:pic>
    </p:spTree>
    <p:extLst>
      <p:ext uri="{BB962C8B-B14F-4D97-AF65-F5344CB8AC3E}">
        <p14:creationId xmlns:p14="http://schemas.microsoft.com/office/powerpoint/2010/main" val="4275649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5336" y="1143000"/>
            <a:ext cx="5833328" cy="1446550"/>
          </a:xfrm>
          <a:prstGeom prst="rect">
            <a:avLst/>
          </a:prstGeom>
        </p:spPr>
        <p:txBody>
          <a:bodyPr wrap="none">
            <a:spAutoFit/>
          </a:bodyPr>
          <a:lstStyle/>
          <a:p>
            <a:pPr algn="ctr"/>
            <a:r>
              <a:rPr lang="en-US" sz="4400" dirty="0"/>
              <a:t>Upcoming Release Dates</a:t>
            </a:r>
            <a:br>
              <a:rPr lang="en-US" sz="4400" dirty="0"/>
            </a:br>
            <a:endParaRPr lang="en-US" sz="4400" dirty="0"/>
          </a:p>
        </p:txBody>
      </p:sp>
      <p:sp>
        <p:nvSpPr>
          <p:cNvPr id="3" name="Rectangle 2"/>
          <p:cNvSpPr/>
          <p:nvPr/>
        </p:nvSpPr>
        <p:spPr>
          <a:xfrm>
            <a:off x="1130584" y="1521737"/>
            <a:ext cx="7251416" cy="1446550"/>
          </a:xfrm>
          <a:prstGeom prst="rect">
            <a:avLst/>
          </a:prstGeom>
        </p:spPr>
        <p:txBody>
          <a:bodyPr wrap="square">
            <a:spAutoFit/>
          </a:bodyPr>
          <a:lstStyle/>
          <a:p>
            <a:endParaRPr lang="en-US" sz="2200" dirty="0"/>
          </a:p>
          <a:p>
            <a:br>
              <a:rPr lang="en-US" sz="2200" dirty="0"/>
            </a:br>
            <a:br>
              <a:rPr lang="en-US" sz="2200" dirty="0"/>
            </a:br>
            <a:endParaRPr lang="en-US" sz="2200" dirty="0"/>
          </a:p>
        </p:txBody>
      </p:sp>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5" name="Rectangle 14"/>
          <p:cNvSpPr/>
          <p:nvPr/>
        </p:nvSpPr>
        <p:spPr>
          <a:xfrm>
            <a:off x="2286004" y="1752601"/>
            <a:ext cx="4572000" cy="3682226"/>
          </a:xfrm>
          <a:prstGeom prst="rect">
            <a:avLst/>
          </a:prstGeom>
        </p:spPr>
        <p:txBody>
          <a:bodyPr>
            <a:spAutoFit/>
          </a:bodyPr>
          <a:lstStyle/>
          <a:p>
            <a:pPr algn="ctr">
              <a:lnSpc>
                <a:spcPct val="150000"/>
              </a:lnSpc>
            </a:pPr>
            <a:br>
              <a:rPr lang="en-US" sz="1400" dirty="0"/>
            </a:br>
            <a:r>
              <a:rPr lang="en-US" sz="2400" b="1" dirty="0"/>
              <a:t>Monthly Report:</a:t>
            </a:r>
            <a:br>
              <a:rPr lang="en-US" sz="2400" dirty="0"/>
            </a:br>
            <a:r>
              <a:rPr lang="en-US" sz="2400" dirty="0"/>
              <a:t>Friday, January 14</a:t>
            </a:r>
            <a:r>
              <a:rPr lang="en-US" sz="2400" baseline="30000" dirty="0"/>
              <a:t>th</a:t>
            </a:r>
            <a:r>
              <a:rPr lang="en-US" sz="2400" dirty="0"/>
              <a:t>, 2021 </a:t>
            </a:r>
            <a:br>
              <a:rPr lang="en-US" sz="2400" dirty="0"/>
            </a:br>
            <a:r>
              <a:rPr lang="en-US" sz="2400" b="1" dirty="0"/>
              <a:t>Weekly New Ads Report:</a:t>
            </a:r>
            <a:br>
              <a:rPr lang="en-US" sz="2400" b="1" dirty="0"/>
            </a:br>
            <a:r>
              <a:rPr lang="en-US" sz="2400" dirty="0"/>
              <a:t>Updated every Friday</a:t>
            </a:r>
            <a:br>
              <a:rPr lang="en-US" sz="2400" dirty="0"/>
            </a:br>
            <a:r>
              <a:rPr lang="en-US" sz="2400" dirty="0"/>
              <a:t> </a:t>
            </a:r>
          </a:p>
          <a:p>
            <a:pPr algn="ctr">
              <a:lnSpc>
                <a:spcPct val="150000"/>
              </a:lnSpc>
            </a:pPr>
            <a:endParaRPr lang="en-US" sz="2400" dirty="0"/>
          </a:p>
        </p:txBody>
      </p:sp>
      <p:sp>
        <p:nvSpPr>
          <p:cNvPr id="11" name="TextBox 10"/>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4" name="Slide Number Placeholder 3"/>
          <p:cNvSpPr>
            <a:spLocks noGrp="1"/>
          </p:cNvSpPr>
          <p:nvPr>
            <p:ph type="sldNum" sz="quarter" idx="12"/>
          </p:nvPr>
        </p:nvSpPr>
        <p:spPr/>
        <p:txBody>
          <a:bodyPr/>
          <a:lstStyle/>
          <a:p>
            <a:fld id="{8AE2E31F-ADBE-49C8-8764-A16796B8F595}" type="slidenum">
              <a:rPr lang="en-US" smtClean="0"/>
              <a:t>3</a:t>
            </a:fld>
            <a:endParaRPr lang="en-US" dirty="0"/>
          </a:p>
        </p:txBody>
      </p:sp>
    </p:spTree>
    <p:extLst>
      <p:ext uri="{BB962C8B-B14F-4D97-AF65-F5344CB8AC3E}">
        <p14:creationId xmlns:p14="http://schemas.microsoft.com/office/powerpoint/2010/main" val="474270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776463" y="1"/>
            <a:ext cx="7591073"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Northwest WDA Job Ads by Location</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30</a:t>
            </a:fld>
            <a:endParaRPr lang="en-US" dirty="0"/>
          </a:p>
        </p:txBody>
      </p:sp>
      <p:pic>
        <p:nvPicPr>
          <p:cNvPr id="3" name="Picture 2">
            <a:extLst>
              <a:ext uri="{FF2B5EF4-FFF2-40B4-BE49-F238E27FC236}">
                <a16:creationId xmlns:a16="http://schemas.microsoft.com/office/drawing/2014/main" id="{5C5F2159-3D34-4179-A04A-EE6398660453}"/>
              </a:ext>
            </a:extLst>
          </p:cNvPr>
          <p:cNvPicPr>
            <a:picLocks noChangeAspect="1"/>
          </p:cNvPicPr>
          <p:nvPr/>
        </p:nvPicPr>
        <p:blipFill>
          <a:blip r:embed="rId2"/>
          <a:stretch>
            <a:fillRect/>
          </a:stretch>
        </p:blipFill>
        <p:spPr>
          <a:xfrm>
            <a:off x="2476499" y="887054"/>
            <a:ext cx="4191000" cy="5288643"/>
          </a:xfrm>
          <a:prstGeom prst="rect">
            <a:avLst/>
          </a:prstGeom>
        </p:spPr>
      </p:pic>
    </p:spTree>
    <p:extLst>
      <p:ext uri="{BB962C8B-B14F-4D97-AF65-F5344CB8AC3E}">
        <p14:creationId xmlns:p14="http://schemas.microsoft.com/office/powerpoint/2010/main" val="2828760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1089379" y="2"/>
            <a:ext cx="6965245"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Northwest WDA Employers            </a:t>
            </a:r>
          </a:p>
          <a:p>
            <a:r>
              <a:rPr lang="en-US" sz="3200" dirty="0"/>
              <a:t>with the Most Job Ads</a:t>
            </a:r>
          </a:p>
        </p:txBody>
      </p:sp>
      <p:sp>
        <p:nvSpPr>
          <p:cNvPr id="14" name="Content Placeholder 2"/>
          <p:cNvSpPr txBox="1">
            <a:spLocks/>
          </p:cNvSpPr>
          <p:nvPr/>
        </p:nvSpPr>
        <p:spPr>
          <a:xfrm>
            <a:off x="1295400" y="1066800"/>
            <a:ext cx="3276600" cy="400045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1500" dirty="0"/>
          </a:p>
        </p:txBody>
      </p:sp>
      <p:sp>
        <p:nvSpPr>
          <p:cNvPr id="15" name="Content Placeholder 3"/>
          <p:cNvSpPr txBox="1">
            <a:spLocks/>
          </p:cNvSpPr>
          <p:nvPr/>
        </p:nvSpPr>
        <p:spPr>
          <a:xfrm>
            <a:off x="4778021" y="1064172"/>
            <a:ext cx="3657600" cy="526135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err="1"/>
              <a:t>Nuvance</a:t>
            </a:r>
            <a:r>
              <a:rPr lang="en-US" sz="1500" dirty="0"/>
              <a:t> Health</a:t>
            </a:r>
          </a:p>
          <a:p>
            <a:r>
              <a:rPr lang="en-US" sz="1500" dirty="0"/>
              <a:t>Trinity Health</a:t>
            </a:r>
          </a:p>
          <a:p>
            <a:r>
              <a:rPr lang="en-US" sz="1500" dirty="0"/>
              <a:t>United Parcel Service Incorporated</a:t>
            </a:r>
          </a:p>
          <a:p>
            <a:r>
              <a:rPr lang="en-US" sz="1500" dirty="0"/>
              <a:t>UnitedHealth Group</a:t>
            </a:r>
          </a:p>
          <a:p>
            <a:r>
              <a:rPr lang="en-US" sz="1500" dirty="0"/>
              <a:t>Petco</a:t>
            </a:r>
          </a:p>
          <a:p>
            <a:r>
              <a:rPr lang="en-US" sz="1500" dirty="0"/>
              <a:t>Whole Foods Market, Inc.</a:t>
            </a:r>
          </a:p>
          <a:p>
            <a:r>
              <a:rPr lang="en-US" sz="1500" dirty="0"/>
              <a:t>State of Connecticut</a:t>
            </a:r>
          </a:p>
          <a:p>
            <a:r>
              <a:rPr lang="en-US" sz="1500" dirty="0"/>
              <a:t>Carvana LLC</a:t>
            </a:r>
          </a:p>
          <a:p>
            <a:r>
              <a:rPr lang="en-US" sz="1500" dirty="0"/>
              <a:t>AutoZone Auto Parts</a:t>
            </a:r>
          </a:p>
          <a:p>
            <a:r>
              <a:rPr lang="en-US" sz="1500" dirty="0"/>
              <a:t>Compass Group North America</a:t>
            </a:r>
          </a:p>
          <a:p>
            <a:r>
              <a:rPr lang="en-US" sz="1500" dirty="0"/>
              <a:t>Walgreens Boots Alliance Inc</a:t>
            </a:r>
          </a:p>
          <a:p>
            <a:r>
              <a:rPr lang="en-US" sz="1500" dirty="0"/>
              <a:t>Charlotte Hungerford Hospital</a:t>
            </a:r>
          </a:p>
          <a:p>
            <a:r>
              <a:rPr lang="en-US" sz="1500" dirty="0"/>
              <a:t>State Farm Insurance Companies</a:t>
            </a:r>
          </a:p>
          <a:p>
            <a:r>
              <a:rPr lang="en-US" sz="1500" dirty="0"/>
              <a:t>Realogy Franchise Group LLC</a:t>
            </a:r>
          </a:p>
          <a:p>
            <a:r>
              <a:rPr lang="en-US" sz="1500" dirty="0"/>
              <a:t>Stop Shop Supermarket</a:t>
            </a:r>
          </a:p>
          <a:p>
            <a:r>
              <a:rPr lang="en-US" sz="1500" dirty="0"/>
              <a:t>Macy's</a:t>
            </a:r>
          </a:p>
          <a:p>
            <a:r>
              <a:rPr lang="en-US" sz="1500" dirty="0"/>
              <a:t>Department Administrative Services</a:t>
            </a:r>
          </a:p>
          <a:p>
            <a:r>
              <a:rPr lang="en-US" sz="1500" dirty="0"/>
              <a:t>YMCA</a:t>
            </a:r>
          </a:p>
          <a:p>
            <a:r>
              <a:rPr lang="en-US" sz="1500" dirty="0"/>
              <a:t>Wells Fargo</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solidFill>
                  <a:schemeClr val="tx2"/>
                </a:solidFill>
              </a:rPr>
              <a:t>31</a:t>
            </a:fld>
            <a:endParaRPr lang="en-US" dirty="0">
              <a:solidFill>
                <a:schemeClr val="tx2"/>
              </a:solidFill>
            </a:endParaRPr>
          </a:p>
        </p:txBody>
      </p:sp>
      <p:sp>
        <p:nvSpPr>
          <p:cNvPr id="8" name="Content Placeholder 3">
            <a:extLst>
              <a:ext uri="{FF2B5EF4-FFF2-40B4-BE49-F238E27FC236}">
                <a16:creationId xmlns:a16="http://schemas.microsoft.com/office/drawing/2014/main" id="{C7989A35-AE85-484C-BB10-7F44BE31A6DC}"/>
              </a:ext>
            </a:extLst>
          </p:cNvPr>
          <p:cNvSpPr txBox="1">
            <a:spLocks/>
          </p:cNvSpPr>
          <p:nvPr/>
        </p:nvSpPr>
        <p:spPr>
          <a:xfrm>
            <a:off x="1371600" y="1064172"/>
            <a:ext cx="3657600" cy="526135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Amazon</a:t>
            </a:r>
          </a:p>
          <a:p>
            <a:r>
              <a:rPr lang="en-US" sz="1500" dirty="0"/>
              <a:t>Boehringer Ingelheim</a:t>
            </a:r>
          </a:p>
          <a:p>
            <a:r>
              <a:rPr lang="en-US" sz="1500" dirty="0"/>
              <a:t>Waterbury Hospital</a:t>
            </a:r>
          </a:p>
          <a:p>
            <a:r>
              <a:rPr lang="en-US" sz="1500" dirty="0"/>
              <a:t>Aya Healthcare</a:t>
            </a:r>
          </a:p>
          <a:p>
            <a:r>
              <a:rPr lang="en-US" sz="1500" dirty="0"/>
              <a:t>The Home Depot Incorporated</a:t>
            </a:r>
          </a:p>
          <a:p>
            <a:r>
              <a:rPr lang="en-US" sz="1500" dirty="0"/>
              <a:t>Monterey Institute Of International Studies</a:t>
            </a:r>
          </a:p>
          <a:p>
            <a:r>
              <a:rPr lang="en-US" sz="1500" dirty="0"/>
              <a:t>Post University</a:t>
            </a:r>
          </a:p>
          <a:p>
            <a:r>
              <a:rPr lang="en-US" sz="1500" dirty="0"/>
              <a:t>Intuit</a:t>
            </a:r>
          </a:p>
          <a:p>
            <a:r>
              <a:rPr lang="en-US" sz="1500" dirty="0"/>
              <a:t>BJ's Wholesale Club, Inc.</a:t>
            </a:r>
          </a:p>
          <a:p>
            <a:r>
              <a:rPr lang="en-US" sz="1500" dirty="0"/>
              <a:t>Benchmark Senior Living</a:t>
            </a:r>
          </a:p>
          <a:p>
            <a:r>
              <a:rPr lang="en-US" sz="1500" dirty="0"/>
              <a:t>Advantage Sales &amp; Marketing</a:t>
            </a:r>
          </a:p>
          <a:p>
            <a:r>
              <a:rPr lang="en-US" sz="1500" dirty="0"/>
              <a:t>CVS Health</a:t>
            </a:r>
          </a:p>
          <a:p>
            <a:r>
              <a:rPr lang="en-US" sz="1500" dirty="0" err="1"/>
              <a:t>Fuelcell</a:t>
            </a:r>
            <a:r>
              <a:rPr lang="en-US" sz="1500" dirty="0"/>
              <a:t> Energy Inc</a:t>
            </a:r>
          </a:p>
          <a:p>
            <a:r>
              <a:rPr lang="en-US" sz="1500" dirty="0"/>
              <a:t>Naugatuck Public Schools</a:t>
            </a:r>
          </a:p>
          <a:p>
            <a:r>
              <a:rPr lang="en-US" sz="1500" dirty="0"/>
              <a:t>Verizon Communications Incorporated</a:t>
            </a:r>
          </a:p>
          <a:p>
            <a:r>
              <a:rPr lang="en-US" sz="1500" dirty="0"/>
              <a:t>Lowe's Companies, Inc</a:t>
            </a:r>
          </a:p>
          <a:p>
            <a:r>
              <a:rPr lang="en-US" sz="1500" dirty="0"/>
              <a:t>Seasons Hospice &amp; Palliative Care</a:t>
            </a:r>
          </a:p>
          <a:p>
            <a:r>
              <a:rPr lang="en-US" sz="1500" dirty="0" err="1"/>
              <a:t>Trugreen</a:t>
            </a:r>
            <a:endParaRPr lang="en-US" sz="1500" dirty="0"/>
          </a:p>
        </p:txBody>
      </p:sp>
    </p:spTree>
    <p:extLst>
      <p:ext uri="{BB962C8B-B14F-4D97-AF65-F5344CB8AC3E}">
        <p14:creationId xmlns:p14="http://schemas.microsoft.com/office/powerpoint/2010/main" val="2531610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1089379" y="-10843"/>
            <a:ext cx="6965245"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Northwest WDA Occupations            </a:t>
            </a:r>
          </a:p>
          <a:p>
            <a:r>
              <a:rPr lang="en-US" sz="3200" dirty="0"/>
              <a:t>with the Most Job Ads</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solidFill>
                  <a:schemeClr val="tx2"/>
                </a:solidFill>
              </a:rPr>
              <a:t>32</a:t>
            </a:fld>
            <a:endParaRPr lang="en-US" dirty="0">
              <a:solidFill>
                <a:schemeClr val="tx2"/>
              </a:solidFill>
            </a:endParaRPr>
          </a:p>
        </p:txBody>
      </p:sp>
      <p:pic>
        <p:nvPicPr>
          <p:cNvPr id="4" name="Picture 3">
            <a:extLst>
              <a:ext uri="{FF2B5EF4-FFF2-40B4-BE49-F238E27FC236}">
                <a16:creationId xmlns:a16="http://schemas.microsoft.com/office/drawing/2014/main" id="{466E7B62-20BC-4DE3-99AA-DD4FC8F24A27}"/>
              </a:ext>
            </a:extLst>
          </p:cNvPr>
          <p:cNvPicPr>
            <a:picLocks noChangeAspect="1"/>
          </p:cNvPicPr>
          <p:nvPr/>
        </p:nvPicPr>
        <p:blipFill>
          <a:blip r:embed="rId2"/>
          <a:stretch>
            <a:fillRect/>
          </a:stretch>
        </p:blipFill>
        <p:spPr>
          <a:xfrm>
            <a:off x="2286000" y="1226089"/>
            <a:ext cx="4572000" cy="5000625"/>
          </a:xfrm>
          <a:prstGeom prst="rect">
            <a:avLst/>
          </a:prstGeom>
        </p:spPr>
      </p:pic>
    </p:spTree>
    <p:extLst>
      <p:ext uri="{BB962C8B-B14F-4D97-AF65-F5344CB8AC3E}">
        <p14:creationId xmlns:p14="http://schemas.microsoft.com/office/powerpoint/2010/main" val="894239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9" name="TextBox 8"/>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33</a:t>
            </a:fld>
            <a:endParaRPr lang="en-US" dirty="0"/>
          </a:p>
        </p:txBody>
      </p:sp>
      <p:pic>
        <p:nvPicPr>
          <p:cNvPr id="4" name="Picture 3">
            <a:extLst>
              <a:ext uri="{FF2B5EF4-FFF2-40B4-BE49-F238E27FC236}">
                <a16:creationId xmlns:a16="http://schemas.microsoft.com/office/drawing/2014/main" id="{787E6F4E-EE2D-4331-82B5-B022EF606222}"/>
              </a:ext>
            </a:extLst>
          </p:cNvPr>
          <p:cNvPicPr>
            <a:picLocks noChangeAspect="1"/>
          </p:cNvPicPr>
          <p:nvPr/>
        </p:nvPicPr>
        <p:blipFill>
          <a:blip r:embed="rId2"/>
          <a:stretch>
            <a:fillRect/>
          </a:stretch>
        </p:blipFill>
        <p:spPr>
          <a:xfrm>
            <a:off x="2558795" y="247533"/>
            <a:ext cx="4026410" cy="5989701"/>
          </a:xfrm>
          <a:prstGeom prst="rect">
            <a:avLst/>
          </a:prstGeom>
        </p:spPr>
      </p:pic>
    </p:spTree>
    <p:extLst>
      <p:ext uri="{BB962C8B-B14F-4D97-AF65-F5344CB8AC3E}">
        <p14:creationId xmlns:p14="http://schemas.microsoft.com/office/powerpoint/2010/main" val="2293487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776463" y="0"/>
            <a:ext cx="7591073" cy="9143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South Central WDA Job Ads by Location</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34</a:t>
            </a:fld>
            <a:endParaRPr lang="en-US" dirty="0"/>
          </a:p>
        </p:txBody>
      </p:sp>
      <p:pic>
        <p:nvPicPr>
          <p:cNvPr id="4" name="Picture 3">
            <a:extLst>
              <a:ext uri="{FF2B5EF4-FFF2-40B4-BE49-F238E27FC236}">
                <a16:creationId xmlns:a16="http://schemas.microsoft.com/office/drawing/2014/main" id="{FD1E2AA7-5446-4A8E-B544-738C9C15C857}"/>
              </a:ext>
            </a:extLst>
          </p:cNvPr>
          <p:cNvPicPr>
            <a:picLocks noChangeAspect="1"/>
          </p:cNvPicPr>
          <p:nvPr/>
        </p:nvPicPr>
        <p:blipFill>
          <a:blip r:embed="rId2"/>
          <a:stretch>
            <a:fillRect/>
          </a:stretch>
        </p:blipFill>
        <p:spPr>
          <a:xfrm>
            <a:off x="1565070" y="752503"/>
            <a:ext cx="6013857" cy="5352994"/>
          </a:xfrm>
          <a:prstGeom prst="rect">
            <a:avLst/>
          </a:prstGeom>
        </p:spPr>
      </p:pic>
    </p:spTree>
    <p:extLst>
      <p:ext uri="{BB962C8B-B14F-4D97-AF65-F5344CB8AC3E}">
        <p14:creationId xmlns:p14="http://schemas.microsoft.com/office/powerpoint/2010/main" val="41011462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1088739" y="-76200"/>
            <a:ext cx="6965245"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South Central WDA Employers            </a:t>
            </a:r>
          </a:p>
          <a:p>
            <a:r>
              <a:rPr lang="en-US" sz="3200" dirty="0"/>
              <a:t>with the Most Job Ads</a:t>
            </a:r>
          </a:p>
        </p:txBody>
      </p:sp>
      <p:sp>
        <p:nvSpPr>
          <p:cNvPr id="14" name="Content Placeholder 2"/>
          <p:cNvSpPr txBox="1">
            <a:spLocks/>
          </p:cNvSpPr>
          <p:nvPr/>
        </p:nvSpPr>
        <p:spPr>
          <a:xfrm>
            <a:off x="685801" y="1126285"/>
            <a:ext cx="4184718" cy="384805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Yale University</a:t>
            </a:r>
          </a:p>
          <a:p>
            <a:r>
              <a:rPr lang="en-US" sz="1500" dirty="0"/>
              <a:t>Medtronic</a:t>
            </a:r>
          </a:p>
          <a:p>
            <a:r>
              <a:rPr lang="en-US" sz="1500" dirty="0"/>
              <a:t>Advantage Sales &amp; Marketing</a:t>
            </a:r>
          </a:p>
          <a:p>
            <a:r>
              <a:rPr lang="en-US" sz="1500" dirty="0"/>
              <a:t>St Vincent’s Medical Center</a:t>
            </a:r>
          </a:p>
          <a:p>
            <a:r>
              <a:rPr lang="en-US" sz="1500" dirty="0"/>
              <a:t>Allied Universal</a:t>
            </a:r>
          </a:p>
          <a:p>
            <a:r>
              <a:rPr lang="en-US" sz="1500" dirty="0"/>
              <a:t>The Home Depot Incorporated</a:t>
            </a:r>
          </a:p>
          <a:p>
            <a:r>
              <a:rPr lang="en-US" sz="1500" dirty="0"/>
              <a:t>Avangrid</a:t>
            </a:r>
          </a:p>
          <a:p>
            <a:r>
              <a:rPr lang="en-US" sz="1500" dirty="0"/>
              <a:t>Walgreens Boots Alliance Inc</a:t>
            </a:r>
          </a:p>
          <a:p>
            <a:r>
              <a:rPr lang="en-US" sz="1500" dirty="0"/>
              <a:t>AutoZone Auto Parts</a:t>
            </a:r>
          </a:p>
          <a:p>
            <a:r>
              <a:rPr lang="en-US" sz="1500" dirty="0"/>
              <a:t>Lowe's Companies, Inc</a:t>
            </a:r>
          </a:p>
          <a:p>
            <a:r>
              <a:rPr lang="en-US" sz="1500" dirty="0"/>
              <a:t>Quest Diagnostics Incorporated</a:t>
            </a:r>
          </a:p>
          <a:p>
            <a:r>
              <a:rPr lang="en-US" sz="1500" dirty="0"/>
              <a:t>Honeywell</a:t>
            </a:r>
          </a:p>
          <a:p>
            <a:r>
              <a:rPr lang="en-US" sz="1500" dirty="0"/>
              <a:t>Southern Connecticut State University</a:t>
            </a:r>
          </a:p>
          <a:p>
            <a:r>
              <a:rPr lang="en-US" sz="1500" dirty="0"/>
              <a:t>Alexion Pharmaceuticals</a:t>
            </a:r>
          </a:p>
          <a:p>
            <a:r>
              <a:rPr lang="en-US" sz="1500" dirty="0"/>
              <a:t>Department of Veterans Affairs</a:t>
            </a:r>
          </a:p>
          <a:p>
            <a:r>
              <a:rPr lang="en-US" sz="1500" dirty="0"/>
              <a:t>University of New Haven</a:t>
            </a:r>
          </a:p>
          <a:p>
            <a:r>
              <a:rPr lang="en-US" sz="1500" dirty="0"/>
              <a:t>Raytheon</a:t>
            </a:r>
          </a:p>
          <a:p>
            <a:r>
              <a:rPr lang="en-US" sz="1500" dirty="0"/>
              <a:t>Benchmark Senior Living</a:t>
            </a:r>
          </a:p>
          <a:p>
            <a:r>
              <a:rPr lang="en-US" sz="1500" dirty="0"/>
              <a:t>Michaels Arts and Crafts</a:t>
            </a:r>
          </a:p>
        </p:txBody>
      </p:sp>
      <p:sp>
        <p:nvSpPr>
          <p:cNvPr id="15" name="Content Placeholder 3"/>
          <p:cNvSpPr txBox="1">
            <a:spLocks/>
          </p:cNvSpPr>
          <p:nvPr/>
        </p:nvSpPr>
        <p:spPr>
          <a:xfrm>
            <a:off x="4739327" y="1126284"/>
            <a:ext cx="3947473" cy="384805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Amazon</a:t>
            </a:r>
          </a:p>
          <a:p>
            <a:r>
              <a:rPr lang="en-US" sz="1500" dirty="0"/>
              <a:t>Yale-New Haven Health System</a:t>
            </a:r>
          </a:p>
          <a:p>
            <a:r>
              <a:rPr lang="en-US" sz="1500" dirty="0"/>
              <a:t>Anthem Blue Cross</a:t>
            </a:r>
          </a:p>
          <a:p>
            <a:r>
              <a:rPr lang="en-US" sz="1500" dirty="0"/>
              <a:t>United Parcel Service Incorporated</a:t>
            </a:r>
          </a:p>
          <a:p>
            <a:r>
              <a:rPr lang="en-US" sz="1500" dirty="0"/>
              <a:t>Community Health Center, Inc.</a:t>
            </a:r>
          </a:p>
          <a:p>
            <a:r>
              <a:rPr lang="en-US" sz="1500" dirty="0"/>
              <a:t>Petco</a:t>
            </a:r>
          </a:p>
          <a:p>
            <a:r>
              <a:rPr lang="en-US" sz="1500" dirty="0"/>
              <a:t>UnitedHealth Group</a:t>
            </a:r>
          </a:p>
          <a:p>
            <a:r>
              <a:rPr lang="en-US" sz="1500" dirty="0"/>
              <a:t>State of Connecticut</a:t>
            </a:r>
          </a:p>
          <a:p>
            <a:r>
              <a:rPr lang="en-US" sz="1500" dirty="0"/>
              <a:t>Aya Healthcare</a:t>
            </a:r>
          </a:p>
          <a:p>
            <a:r>
              <a:rPr lang="en-US" sz="1500" dirty="0"/>
              <a:t>Middlesex Health System Incorporated</a:t>
            </a:r>
          </a:p>
          <a:p>
            <a:r>
              <a:rPr lang="en-US" sz="1500" dirty="0"/>
              <a:t>Verizon Communications Incorporated</a:t>
            </a:r>
          </a:p>
          <a:p>
            <a:r>
              <a:rPr lang="en-US" sz="1500" dirty="0"/>
              <a:t>Gaylord Specialty Healthcare</a:t>
            </a:r>
          </a:p>
          <a:p>
            <a:r>
              <a:rPr lang="en-US" sz="1500" dirty="0"/>
              <a:t>Genesis Healthcare Corporation</a:t>
            </a:r>
          </a:p>
          <a:p>
            <a:r>
              <a:rPr lang="en-US" sz="1500" dirty="0"/>
              <a:t>O'Reilly Automotive Inc</a:t>
            </a:r>
          </a:p>
          <a:p>
            <a:r>
              <a:rPr lang="en-US" sz="1500" dirty="0"/>
              <a:t>FedEx</a:t>
            </a:r>
          </a:p>
          <a:p>
            <a:r>
              <a:rPr lang="en-US" sz="1500" dirty="0"/>
              <a:t>A R </a:t>
            </a:r>
            <a:r>
              <a:rPr lang="en-US" sz="1500" dirty="0" err="1"/>
              <a:t>Mazzotta</a:t>
            </a:r>
            <a:r>
              <a:rPr lang="en-US" sz="1500" dirty="0"/>
              <a:t> Employment</a:t>
            </a:r>
          </a:p>
          <a:p>
            <a:r>
              <a:rPr lang="en-US" sz="1500" dirty="0"/>
              <a:t>Taco Bell</a:t>
            </a:r>
          </a:p>
          <a:p>
            <a:r>
              <a:rPr lang="en-US" sz="1500" dirty="0"/>
              <a:t>Seasons Hospice &amp; Palliative Care</a:t>
            </a:r>
          </a:p>
          <a:p>
            <a:r>
              <a:rPr lang="en-US" sz="1500" dirty="0"/>
              <a:t>Quinnipiac University</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35</a:t>
            </a:fld>
            <a:endParaRPr lang="en-US" dirty="0"/>
          </a:p>
        </p:txBody>
      </p:sp>
    </p:spTree>
    <p:extLst>
      <p:ext uri="{BB962C8B-B14F-4D97-AF65-F5344CB8AC3E}">
        <p14:creationId xmlns:p14="http://schemas.microsoft.com/office/powerpoint/2010/main" val="2917157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1089379" y="2"/>
            <a:ext cx="6965245"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South Central WDA Occupations            </a:t>
            </a:r>
          </a:p>
          <a:p>
            <a:r>
              <a:rPr lang="en-US" sz="3200" dirty="0"/>
              <a:t>with the Most Job Ads</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36</a:t>
            </a:fld>
            <a:endParaRPr lang="en-US" dirty="0"/>
          </a:p>
        </p:txBody>
      </p:sp>
      <p:pic>
        <p:nvPicPr>
          <p:cNvPr id="4" name="Picture 3">
            <a:extLst>
              <a:ext uri="{FF2B5EF4-FFF2-40B4-BE49-F238E27FC236}">
                <a16:creationId xmlns:a16="http://schemas.microsoft.com/office/drawing/2014/main" id="{ADAA50AC-1743-4C26-BB34-4F9DD6A0E88A}"/>
              </a:ext>
            </a:extLst>
          </p:cNvPr>
          <p:cNvPicPr>
            <a:picLocks noChangeAspect="1"/>
          </p:cNvPicPr>
          <p:nvPr/>
        </p:nvPicPr>
        <p:blipFill>
          <a:blip r:embed="rId2"/>
          <a:stretch>
            <a:fillRect/>
          </a:stretch>
        </p:blipFill>
        <p:spPr>
          <a:xfrm>
            <a:off x="2176462" y="1194051"/>
            <a:ext cx="4791075" cy="5000625"/>
          </a:xfrm>
          <a:prstGeom prst="rect">
            <a:avLst/>
          </a:prstGeom>
        </p:spPr>
      </p:pic>
    </p:spTree>
    <p:extLst>
      <p:ext uri="{BB962C8B-B14F-4D97-AF65-F5344CB8AC3E}">
        <p14:creationId xmlns:p14="http://schemas.microsoft.com/office/powerpoint/2010/main" val="1363031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9" name="TextBox 8"/>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37</a:t>
            </a:fld>
            <a:endParaRPr lang="en-US" dirty="0"/>
          </a:p>
        </p:txBody>
      </p:sp>
      <p:pic>
        <p:nvPicPr>
          <p:cNvPr id="4" name="Picture 3">
            <a:extLst>
              <a:ext uri="{FF2B5EF4-FFF2-40B4-BE49-F238E27FC236}">
                <a16:creationId xmlns:a16="http://schemas.microsoft.com/office/drawing/2014/main" id="{BBCC8F36-1408-4C03-9D18-EFE0F7C246FC}"/>
              </a:ext>
            </a:extLst>
          </p:cNvPr>
          <p:cNvPicPr>
            <a:picLocks noChangeAspect="1"/>
          </p:cNvPicPr>
          <p:nvPr/>
        </p:nvPicPr>
        <p:blipFill>
          <a:blip r:embed="rId2"/>
          <a:stretch>
            <a:fillRect/>
          </a:stretch>
        </p:blipFill>
        <p:spPr>
          <a:xfrm>
            <a:off x="2598150" y="293693"/>
            <a:ext cx="3947700" cy="5938045"/>
          </a:xfrm>
          <a:prstGeom prst="rect">
            <a:avLst/>
          </a:prstGeom>
        </p:spPr>
      </p:pic>
    </p:spTree>
    <p:extLst>
      <p:ext uri="{BB962C8B-B14F-4D97-AF65-F5344CB8AC3E}">
        <p14:creationId xmlns:p14="http://schemas.microsoft.com/office/powerpoint/2010/main" val="38235022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776466" y="2"/>
            <a:ext cx="7591073"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Southwest WDA Job Ads by Location</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38</a:t>
            </a:fld>
            <a:endParaRPr lang="en-US" dirty="0"/>
          </a:p>
        </p:txBody>
      </p:sp>
      <p:pic>
        <p:nvPicPr>
          <p:cNvPr id="4" name="Picture 3">
            <a:extLst>
              <a:ext uri="{FF2B5EF4-FFF2-40B4-BE49-F238E27FC236}">
                <a16:creationId xmlns:a16="http://schemas.microsoft.com/office/drawing/2014/main" id="{6117771D-6800-40F1-9052-74FD3AC27329}"/>
              </a:ext>
            </a:extLst>
          </p:cNvPr>
          <p:cNvPicPr>
            <a:picLocks noChangeAspect="1"/>
          </p:cNvPicPr>
          <p:nvPr/>
        </p:nvPicPr>
        <p:blipFill>
          <a:blip r:embed="rId2"/>
          <a:stretch>
            <a:fillRect/>
          </a:stretch>
        </p:blipFill>
        <p:spPr>
          <a:xfrm>
            <a:off x="2306732" y="1371600"/>
            <a:ext cx="4530536" cy="3428514"/>
          </a:xfrm>
          <a:prstGeom prst="rect">
            <a:avLst/>
          </a:prstGeom>
        </p:spPr>
      </p:pic>
    </p:spTree>
    <p:extLst>
      <p:ext uri="{BB962C8B-B14F-4D97-AF65-F5344CB8AC3E}">
        <p14:creationId xmlns:p14="http://schemas.microsoft.com/office/powerpoint/2010/main" val="11438597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1089379" y="2"/>
            <a:ext cx="6965245"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Southwest WDA Employers            </a:t>
            </a:r>
          </a:p>
          <a:p>
            <a:r>
              <a:rPr lang="en-US" sz="3200" dirty="0"/>
              <a:t>with the Most Job Ads</a:t>
            </a:r>
          </a:p>
        </p:txBody>
      </p:sp>
      <p:sp>
        <p:nvSpPr>
          <p:cNvPr id="14" name="Content Placeholder 2"/>
          <p:cNvSpPr txBox="1">
            <a:spLocks/>
          </p:cNvSpPr>
          <p:nvPr/>
        </p:nvSpPr>
        <p:spPr>
          <a:xfrm>
            <a:off x="914397" y="1143000"/>
            <a:ext cx="3657600" cy="51435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Amazon</a:t>
            </a:r>
          </a:p>
          <a:p>
            <a:r>
              <a:rPr lang="en-US" sz="1500" dirty="0"/>
              <a:t>Deloitte</a:t>
            </a:r>
          </a:p>
          <a:p>
            <a:r>
              <a:rPr lang="en-US" sz="1500" dirty="0"/>
              <a:t>Charter Communications</a:t>
            </a:r>
          </a:p>
          <a:p>
            <a:r>
              <a:rPr lang="en-US" sz="1500" dirty="0"/>
              <a:t>Sema4</a:t>
            </a:r>
          </a:p>
          <a:p>
            <a:r>
              <a:rPr lang="en-US" sz="1500" dirty="0"/>
              <a:t>Allied Universal</a:t>
            </a:r>
          </a:p>
          <a:p>
            <a:r>
              <a:rPr lang="en-US" sz="1500" dirty="0" err="1"/>
              <a:t>Vmware</a:t>
            </a:r>
            <a:r>
              <a:rPr lang="en-US" sz="1500" dirty="0"/>
              <a:t> Incorporated</a:t>
            </a:r>
          </a:p>
          <a:p>
            <a:r>
              <a:rPr lang="en-US" sz="1500" dirty="0"/>
              <a:t>Lockheed Martin Corporation</a:t>
            </a:r>
          </a:p>
          <a:p>
            <a:r>
              <a:rPr lang="en-US" sz="1500" dirty="0"/>
              <a:t>Compass Group North America</a:t>
            </a:r>
          </a:p>
          <a:p>
            <a:r>
              <a:rPr lang="en-US" sz="1500" dirty="0" err="1"/>
              <a:t>Asml</a:t>
            </a:r>
            <a:r>
              <a:rPr lang="en-US" sz="1500" dirty="0"/>
              <a:t> United States Incorporated</a:t>
            </a:r>
          </a:p>
          <a:p>
            <a:r>
              <a:rPr lang="en-US" sz="1500" dirty="0"/>
              <a:t>St. Vincent's Health Service</a:t>
            </a:r>
          </a:p>
          <a:p>
            <a:r>
              <a:rPr lang="en-US" sz="1500" dirty="0"/>
              <a:t>United Parcel Service Incorporated</a:t>
            </a:r>
          </a:p>
          <a:p>
            <a:r>
              <a:rPr lang="en-US" sz="1500" dirty="0"/>
              <a:t>Advantage Sales &amp; Marketing</a:t>
            </a:r>
          </a:p>
          <a:p>
            <a:r>
              <a:rPr lang="en-US" sz="1500" dirty="0"/>
              <a:t>The Home Depot Incorporated</a:t>
            </a:r>
          </a:p>
          <a:p>
            <a:r>
              <a:rPr lang="en-US" sz="1500" dirty="0"/>
              <a:t>KPMG</a:t>
            </a:r>
          </a:p>
          <a:p>
            <a:r>
              <a:rPr lang="en-US" sz="1500" dirty="0"/>
              <a:t>Sacred Heart University</a:t>
            </a:r>
          </a:p>
          <a:p>
            <a:r>
              <a:rPr lang="en-US" sz="1500" dirty="0"/>
              <a:t>UnitedHealth Group</a:t>
            </a:r>
          </a:p>
          <a:p>
            <a:r>
              <a:rPr lang="en-US" sz="1500" dirty="0"/>
              <a:t>World Wrestling Entertainment</a:t>
            </a:r>
          </a:p>
          <a:p>
            <a:r>
              <a:rPr lang="en-US" sz="1500" dirty="0"/>
              <a:t>Boston Market</a:t>
            </a:r>
          </a:p>
        </p:txBody>
      </p:sp>
      <p:sp>
        <p:nvSpPr>
          <p:cNvPr id="15" name="Content Placeholder 3"/>
          <p:cNvSpPr txBox="1">
            <a:spLocks/>
          </p:cNvSpPr>
          <p:nvPr/>
        </p:nvSpPr>
        <p:spPr>
          <a:xfrm>
            <a:off x="4572004" y="1143000"/>
            <a:ext cx="3886196" cy="521335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Humana</a:t>
            </a:r>
          </a:p>
          <a:p>
            <a:r>
              <a:rPr lang="en-US" sz="1500" dirty="0"/>
              <a:t>Yale-New Haven Health System</a:t>
            </a:r>
          </a:p>
          <a:p>
            <a:r>
              <a:rPr lang="en-US" sz="1500" dirty="0"/>
              <a:t>Aya Healthcare</a:t>
            </a:r>
          </a:p>
          <a:p>
            <a:r>
              <a:rPr lang="en-US" sz="1500" dirty="0"/>
              <a:t>Stamford Hospital</a:t>
            </a:r>
          </a:p>
          <a:p>
            <a:r>
              <a:rPr lang="en-US" sz="1500" dirty="0"/>
              <a:t>Whole Foods Market, Inc.</a:t>
            </a:r>
          </a:p>
          <a:p>
            <a:r>
              <a:rPr lang="en-US" sz="1500" dirty="0"/>
              <a:t>Norwalk Public School District</a:t>
            </a:r>
          </a:p>
          <a:p>
            <a:r>
              <a:rPr lang="en-US" sz="1500" dirty="0"/>
              <a:t>PricewaterhouseCoopers</a:t>
            </a:r>
          </a:p>
          <a:p>
            <a:r>
              <a:rPr lang="en-US" sz="1500" dirty="0"/>
              <a:t>Gartner Incorporated</a:t>
            </a:r>
          </a:p>
          <a:p>
            <a:r>
              <a:rPr lang="en-US" sz="1500" dirty="0"/>
              <a:t>Synchrony</a:t>
            </a:r>
          </a:p>
          <a:p>
            <a:r>
              <a:rPr lang="en-US" sz="1500" dirty="0"/>
              <a:t>Capital One</a:t>
            </a:r>
          </a:p>
          <a:p>
            <a:r>
              <a:rPr lang="en-US" sz="1500" dirty="0"/>
              <a:t>Griffin Health</a:t>
            </a:r>
          </a:p>
          <a:p>
            <a:r>
              <a:rPr lang="en-US" sz="1500" dirty="0"/>
              <a:t>Petco</a:t>
            </a:r>
          </a:p>
          <a:p>
            <a:r>
              <a:rPr lang="en-US" sz="1500" dirty="0"/>
              <a:t>Intuit</a:t>
            </a:r>
          </a:p>
          <a:p>
            <a:r>
              <a:rPr lang="en-US" sz="1500" dirty="0"/>
              <a:t>Stamford Public Schools</a:t>
            </a:r>
          </a:p>
          <a:p>
            <a:r>
              <a:rPr lang="en-US" sz="1500" dirty="0"/>
              <a:t>Norwalk Public Schools</a:t>
            </a:r>
          </a:p>
          <a:p>
            <a:r>
              <a:rPr lang="en-US" sz="1500" dirty="0"/>
              <a:t>Rolls Royce Plc</a:t>
            </a:r>
          </a:p>
          <a:p>
            <a:r>
              <a:rPr lang="en-US" sz="1500" dirty="0"/>
              <a:t>Benchmark Senior Living</a:t>
            </a:r>
          </a:p>
          <a:p>
            <a:r>
              <a:rPr lang="en-US" sz="1500" dirty="0"/>
              <a:t>CVS Health</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39</a:t>
            </a:fld>
            <a:endParaRPr lang="en-US" dirty="0"/>
          </a:p>
        </p:txBody>
      </p:sp>
    </p:spTree>
    <p:extLst>
      <p:ext uri="{BB962C8B-B14F-4D97-AF65-F5344CB8AC3E}">
        <p14:creationId xmlns:p14="http://schemas.microsoft.com/office/powerpoint/2010/main" val="2805214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3549" y="24501"/>
            <a:ext cx="8223251" cy="954107"/>
          </a:xfrm>
          <a:prstGeom prst="rect">
            <a:avLst/>
          </a:prstGeom>
        </p:spPr>
        <p:txBody>
          <a:bodyPr wrap="square">
            <a:spAutoFit/>
          </a:bodyPr>
          <a:lstStyle/>
          <a:p>
            <a:pPr algn="ctr"/>
            <a:r>
              <a:rPr lang="en-US" sz="2800" dirty="0"/>
              <a:t>Statewide Weekly New Job Ads </a:t>
            </a:r>
            <a:br>
              <a:rPr lang="en-US" sz="2800" dirty="0"/>
            </a:br>
            <a:endParaRPr lang="en-US" sz="2800" dirty="0"/>
          </a:p>
        </p:txBody>
      </p:sp>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extBox 10"/>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4" name="Slide Number Placeholder 3"/>
          <p:cNvSpPr>
            <a:spLocks noGrp="1"/>
          </p:cNvSpPr>
          <p:nvPr>
            <p:ph type="sldNum" sz="quarter" idx="12"/>
          </p:nvPr>
        </p:nvSpPr>
        <p:spPr/>
        <p:txBody>
          <a:bodyPr/>
          <a:lstStyle/>
          <a:p>
            <a:fld id="{8AE2E31F-ADBE-49C8-8764-A16796B8F595}" type="slidenum">
              <a:rPr lang="en-US" smtClean="0"/>
              <a:t>4</a:t>
            </a:fld>
            <a:endParaRPr lang="en-US" dirty="0"/>
          </a:p>
        </p:txBody>
      </p:sp>
      <p:sp>
        <p:nvSpPr>
          <p:cNvPr id="5" name="TextBox 4">
            <a:extLst>
              <a:ext uri="{FF2B5EF4-FFF2-40B4-BE49-F238E27FC236}">
                <a16:creationId xmlns:a16="http://schemas.microsoft.com/office/drawing/2014/main" id="{2AD166C1-0F9E-4FD6-9B5A-72EEEAFF7D54}"/>
              </a:ext>
            </a:extLst>
          </p:cNvPr>
          <p:cNvSpPr txBox="1"/>
          <p:nvPr/>
        </p:nvSpPr>
        <p:spPr>
          <a:xfrm>
            <a:off x="1219200" y="933629"/>
            <a:ext cx="6972218" cy="369332"/>
          </a:xfrm>
          <a:prstGeom prst="rect">
            <a:avLst/>
          </a:prstGeom>
          <a:noFill/>
        </p:spPr>
        <p:txBody>
          <a:bodyPr wrap="square" rtlCol="0">
            <a:spAutoFit/>
          </a:bodyPr>
          <a:lstStyle/>
          <a:p>
            <a:r>
              <a:rPr lang="en-US" dirty="0"/>
              <a:t>Weekly New job postings were 8,346 during the week ending 12/04/21.</a:t>
            </a:r>
          </a:p>
        </p:txBody>
      </p:sp>
      <p:graphicFrame>
        <p:nvGraphicFramePr>
          <p:cNvPr id="8" name="Chart 7">
            <a:extLst>
              <a:ext uri="{FF2B5EF4-FFF2-40B4-BE49-F238E27FC236}">
                <a16:creationId xmlns:a16="http://schemas.microsoft.com/office/drawing/2014/main" id="{F5426959-2871-4780-8C4A-F9E3EB558896}"/>
              </a:ext>
            </a:extLst>
          </p:cNvPr>
          <p:cNvGraphicFramePr/>
          <p:nvPr>
            <p:extLst>
              <p:ext uri="{D42A27DB-BD31-4B8C-83A1-F6EECF244321}">
                <p14:modId xmlns:p14="http://schemas.microsoft.com/office/powerpoint/2010/main" val="3097257121"/>
              </p:ext>
            </p:extLst>
          </p:nvPr>
        </p:nvGraphicFramePr>
        <p:xfrm>
          <a:off x="266700" y="1600200"/>
          <a:ext cx="8610600" cy="432417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162582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itle 1"/>
          <p:cNvSpPr txBox="1">
            <a:spLocks/>
          </p:cNvSpPr>
          <p:nvPr/>
        </p:nvSpPr>
        <p:spPr>
          <a:xfrm>
            <a:off x="1089375" y="-135685"/>
            <a:ext cx="6965245"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Southwest WDA Occupations            </a:t>
            </a:r>
          </a:p>
          <a:p>
            <a:r>
              <a:rPr lang="en-US" sz="3200" dirty="0"/>
              <a:t>with the Most Job Ads</a:t>
            </a:r>
          </a:p>
        </p:txBody>
      </p:sp>
      <p:sp>
        <p:nvSpPr>
          <p:cNvPr id="13" name="TextBox 12"/>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t>40</a:t>
            </a:fld>
            <a:endParaRPr lang="en-US" dirty="0"/>
          </a:p>
        </p:txBody>
      </p:sp>
      <p:pic>
        <p:nvPicPr>
          <p:cNvPr id="3" name="Picture 2">
            <a:extLst>
              <a:ext uri="{FF2B5EF4-FFF2-40B4-BE49-F238E27FC236}">
                <a16:creationId xmlns:a16="http://schemas.microsoft.com/office/drawing/2014/main" id="{38D733F0-3A13-418B-978A-CFEB762ADDC5}"/>
              </a:ext>
            </a:extLst>
          </p:cNvPr>
          <p:cNvPicPr>
            <a:picLocks noChangeAspect="1"/>
          </p:cNvPicPr>
          <p:nvPr/>
        </p:nvPicPr>
        <p:blipFill>
          <a:blip r:embed="rId2"/>
          <a:stretch>
            <a:fillRect/>
          </a:stretch>
        </p:blipFill>
        <p:spPr>
          <a:xfrm>
            <a:off x="2252659" y="1146066"/>
            <a:ext cx="4638675" cy="5000625"/>
          </a:xfrm>
          <a:prstGeom prst="rect">
            <a:avLst/>
          </a:prstGeom>
        </p:spPr>
      </p:pic>
    </p:spTree>
    <p:extLst>
      <p:ext uri="{BB962C8B-B14F-4D97-AF65-F5344CB8AC3E}">
        <p14:creationId xmlns:p14="http://schemas.microsoft.com/office/powerpoint/2010/main" val="23818640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463040" y="1219200"/>
            <a:ext cx="6196405" cy="4503869"/>
          </a:xfrm>
          <a:prstGeom prst="rect">
            <a:avLst/>
          </a:prstGeom>
        </p:spPr>
        <p:txBody>
          <a:bodyPr vert="horz" lIns="91440" tIns="45720" rIns="91440" bIns="45720" rtlCol="0">
            <a:normAutofit fontScale="7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dirty="0">
                <a:solidFill>
                  <a:schemeClr val="tx1"/>
                </a:solidFill>
              </a:rPr>
              <a:t>All advertisement data used in this publication is from the Conference Board’s Help Wanted Online data series. </a:t>
            </a:r>
          </a:p>
          <a:p>
            <a:endParaRPr lang="en-US" dirty="0">
              <a:solidFill>
                <a:schemeClr val="tx1"/>
              </a:solidFill>
            </a:endParaRPr>
          </a:p>
          <a:p>
            <a:r>
              <a:rPr lang="en-US" dirty="0">
                <a:solidFill>
                  <a:schemeClr val="tx1"/>
                </a:solidFill>
              </a:rPr>
              <a:t>For more information or data requests, contact </a:t>
            </a:r>
            <a:br>
              <a:rPr lang="en-US" dirty="0">
                <a:solidFill>
                  <a:schemeClr val="tx1"/>
                </a:solidFill>
              </a:rPr>
            </a:br>
            <a:r>
              <a:rPr lang="en-US" dirty="0">
                <a:solidFill>
                  <a:schemeClr val="tx1"/>
                </a:solidFill>
              </a:rPr>
              <a:t>Matthew Krzyzek in the Office of Research at the Department of Labor.</a:t>
            </a:r>
          </a:p>
          <a:p>
            <a:r>
              <a:rPr lang="en-US" dirty="0">
                <a:solidFill>
                  <a:schemeClr val="tx1"/>
                </a:solidFill>
              </a:rPr>
              <a:t>Matthew.Krzyzek@ct.gov</a:t>
            </a:r>
          </a:p>
          <a:p>
            <a:endParaRPr lang="en-US" dirty="0">
              <a:solidFill>
                <a:schemeClr val="tx1"/>
              </a:solidFill>
            </a:endParaRPr>
          </a:p>
          <a:p>
            <a:endParaRPr lang="en-US" dirty="0">
              <a:solidFill>
                <a:schemeClr val="tx1"/>
              </a:solidFill>
            </a:endParaRPr>
          </a:p>
          <a:p>
            <a:r>
              <a:rPr lang="en-US" sz="1200" dirty="0">
                <a:solidFill>
                  <a:schemeClr val="tx1"/>
                </a:solidFill>
              </a:rPr>
              <a:t>For more Connecticut Labor Market Information visit: </a:t>
            </a:r>
          </a:p>
          <a:p>
            <a:r>
              <a:rPr lang="en-US" sz="1200" dirty="0">
                <a:solidFill>
                  <a:schemeClr val="tx1"/>
                </a:solidFill>
              </a:rPr>
              <a:t>www.ctdol.state.ct.us/lmi</a:t>
            </a:r>
          </a:p>
          <a:p>
            <a:r>
              <a:rPr lang="en-US" sz="1200" dirty="0">
                <a:solidFill>
                  <a:schemeClr val="tx1"/>
                </a:solidFill>
              </a:rPr>
              <a:t>https://www.facebook.com/ctlmi</a:t>
            </a:r>
          </a:p>
          <a:p>
            <a:r>
              <a:rPr lang="en-US" sz="1200" dirty="0">
                <a:solidFill>
                  <a:schemeClr val="tx1"/>
                </a:solidFill>
              </a:rPr>
              <a:t>Twitter: @DOL_Research</a:t>
            </a:r>
            <a:endParaRPr lang="en-US" dirty="0">
              <a:solidFill>
                <a:schemeClr val="tx1"/>
              </a:solidFill>
            </a:endParaRPr>
          </a:p>
        </p:txBody>
      </p:sp>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extBox 10"/>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2" name="Slide Number Placeholder 1"/>
          <p:cNvSpPr>
            <a:spLocks noGrp="1"/>
          </p:cNvSpPr>
          <p:nvPr>
            <p:ph type="sldNum" sz="quarter" idx="12"/>
          </p:nvPr>
        </p:nvSpPr>
        <p:spPr/>
        <p:txBody>
          <a:bodyPr/>
          <a:lstStyle/>
          <a:p>
            <a:fld id="{8AE2E31F-ADBE-49C8-8764-A16796B8F595}" type="slidenum">
              <a:rPr lang="en-US" smtClean="0">
                <a:solidFill>
                  <a:schemeClr val="tx2"/>
                </a:solidFill>
              </a:rPr>
              <a:t>41</a:t>
            </a:fld>
            <a:endParaRPr lang="en-US" dirty="0">
              <a:solidFill>
                <a:schemeClr val="tx2"/>
              </a:solidFill>
            </a:endParaRPr>
          </a:p>
        </p:txBody>
      </p:sp>
    </p:spTree>
    <p:extLst>
      <p:ext uri="{BB962C8B-B14F-4D97-AF65-F5344CB8AC3E}">
        <p14:creationId xmlns:p14="http://schemas.microsoft.com/office/powerpoint/2010/main" val="2197784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extBox 10"/>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4" name="Slide Number Placeholder 3"/>
          <p:cNvSpPr>
            <a:spLocks noGrp="1"/>
          </p:cNvSpPr>
          <p:nvPr>
            <p:ph type="sldNum" sz="quarter" idx="12"/>
          </p:nvPr>
        </p:nvSpPr>
        <p:spPr/>
        <p:txBody>
          <a:bodyPr/>
          <a:lstStyle/>
          <a:p>
            <a:fld id="{8AE2E31F-ADBE-49C8-8764-A16796B8F595}" type="slidenum">
              <a:rPr lang="en-US" smtClean="0"/>
              <a:t>5</a:t>
            </a:fld>
            <a:endParaRPr lang="en-US" dirty="0"/>
          </a:p>
        </p:txBody>
      </p:sp>
      <p:sp>
        <p:nvSpPr>
          <p:cNvPr id="8" name="TextBox 7">
            <a:extLst>
              <a:ext uri="{FF2B5EF4-FFF2-40B4-BE49-F238E27FC236}">
                <a16:creationId xmlns:a16="http://schemas.microsoft.com/office/drawing/2014/main" id="{483C6CB2-71DB-4F2E-BCA6-8C1EBDB9AE4E}"/>
              </a:ext>
            </a:extLst>
          </p:cNvPr>
          <p:cNvSpPr txBox="1"/>
          <p:nvPr/>
        </p:nvSpPr>
        <p:spPr>
          <a:xfrm>
            <a:off x="457200" y="427839"/>
            <a:ext cx="6972218" cy="307777"/>
          </a:xfrm>
          <a:prstGeom prst="rect">
            <a:avLst/>
          </a:prstGeom>
          <a:noFill/>
        </p:spPr>
        <p:txBody>
          <a:bodyPr wrap="square" rtlCol="0">
            <a:spAutoFit/>
          </a:bodyPr>
          <a:lstStyle/>
          <a:p>
            <a:r>
              <a:rPr lang="en-US" sz="1400" b="1" dirty="0"/>
              <a:t>HWOL New Weekly Industry Job Ads – CT Statewide</a:t>
            </a:r>
          </a:p>
        </p:txBody>
      </p:sp>
      <p:pic>
        <p:nvPicPr>
          <p:cNvPr id="3" name="Picture 2">
            <a:extLst>
              <a:ext uri="{FF2B5EF4-FFF2-40B4-BE49-F238E27FC236}">
                <a16:creationId xmlns:a16="http://schemas.microsoft.com/office/drawing/2014/main" id="{A38ACA10-3129-4A81-9D46-A173A61C029D}"/>
              </a:ext>
            </a:extLst>
          </p:cNvPr>
          <p:cNvPicPr>
            <a:picLocks noChangeAspect="1"/>
          </p:cNvPicPr>
          <p:nvPr/>
        </p:nvPicPr>
        <p:blipFill>
          <a:blip r:embed="rId2"/>
          <a:stretch>
            <a:fillRect/>
          </a:stretch>
        </p:blipFill>
        <p:spPr>
          <a:xfrm>
            <a:off x="348953" y="1064642"/>
            <a:ext cx="8446094" cy="4888656"/>
          </a:xfrm>
          <a:prstGeom prst="rect">
            <a:avLst/>
          </a:prstGeom>
        </p:spPr>
      </p:pic>
    </p:spTree>
    <p:extLst>
      <p:ext uri="{BB962C8B-B14F-4D97-AF65-F5344CB8AC3E}">
        <p14:creationId xmlns:p14="http://schemas.microsoft.com/office/powerpoint/2010/main" val="3951413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extBox 10"/>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4" name="Slide Number Placeholder 3"/>
          <p:cNvSpPr>
            <a:spLocks noGrp="1"/>
          </p:cNvSpPr>
          <p:nvPr>
            <p:ph type="sldNum" sz="quarter" idx="12"/>
          </p:nvPr>
        </p:nvSpPr>
        <p:spPr/>
        <p:txBody>
          <a:bodyPr/>
          <a:lstStyle/>
          <a:p>
            <a:fld id="{8AE2E31F-ADBE-49C8-8764-A16796B8F595}" type="slidenum">
              <a:rPr lang="en-US" smtClean="0"/>
              <a:t>6</a:t>
            </a:fld>
            <a:endParaRPr lang="en-US" dirty="0"/>
          </a:p>
        </p:txBody>
      </p:sp>
      <p:pic>
        <p:nvPicPr>
          <p:cNvPr id="3" name="Picture 2">
            <a:extLst>
              <a:ext uri="{FF2B5EF4-FFF2-40B4-BE49-F238E27FC236}">
                <a16:creationId xmlns:a16="http://schemas.microsoft.com/office/drawing/2014/main" id="{93E6F63B-03A8-4D45-9A66-72B338115179}"/>
              </a:ext>
            </a:extLst>
          </p:cNvPr>
          <p:cNvPicPr>
            <a:picLocks noChangeAspect="1"/>
          </p:cNvPicPr>
          <p:nvPr/>
        </p:nvPicPr>
        <p:blipFill>
          <a:blip r:embed="rId2"/>
          <a:stretch>
            <a:fillRect/>
          </a:stretch>
        </p:blipFill>
        <p:spPr>
          <a:xfrm>
            <a:off x="421315" y="403709"/>
            <a:ext cx="8301370" cy="5839788"/>
          </a:xfrm>
          <a:prstGeom prst="rect">
            <a:avLst/>
          </a:prstGeom>
        </p:spPr>
      </p:pic>
    </p:spTree>
    <p:extLst>
      <p:ext uri="{BB962C8B-B14F-4D97-AF65-F5344CB8AC3E}">
        <p14:creationId xmlns:p14="http://schemas.microsoft.com/office/powerpoint/2010/main" val="2922643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11" name="TextBox 10"/>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4" name="Slide Number Placeholder 3"/>
          <p:cNvSpPr>
            <a:spLocks noGrp="1"/>
          </p:cNvSpPr>
          <p:nvPr>
            <p:ph type="sldNum" sz="quarter" idx="12"/>
          </p:nvPr>
        </p:nvSpPr>
        <p:spPr/>
        <p:txBody>
          <a:bodyPr/>
          <a:lstStyle/>
          <a:p>
            <a:fld id="{8AE2E31F-ADBE-49C8-8764-A16796B8F595}" type="slidenum">
              <a:rPr lang="en-US" smtClean="0"/>
              <a:t>7</a:t>
            </a:fld>
            <a:endParaRPr lang="en-US" dirty="0"/>
          </a:p>
        </p:txBody>
      </p:sp>
      <p:sp>
        <p:nvSpPr>
          <p:cNvPr id="8" name="TextBox 7">
            <a:extLst>
              <a:ext uri="{FF2B5EF4-FFF2-40B4-BE49-F238E27FC236}">
                <a16:creationId xmlns:a16="http://schemas.microsoft.com/office/drawing/2014/main" id="{7AD18039-914E-49AE-8B90-6755307A749F}"/>
              </a:ext>
            </a:extLst>
          </p:cNvPr>
          <p:cNvSpPr txBox="1"/>
          <p:nvPr/>
        </p:nvSpPr>
        <p:spPr>
          <a:xfrm>
            <a:off x="2241331" y="170588"/>
            <a:ext cx="4661338" cy="392159"/>
          </a:xfrm>
          <a:prstGeom prst="rect">
            <a:avLst/>
          </a:prstGeom>
          <a:noFill/>
        </p:spPr>
        <p:txBody>
          <a:bodyPr wrap="square">
            <a:spAutoFit/>
          </a:bodyPr>
          <a:lstStyle/>
          <a:p>
            <a:pPr marL="0" marR="0" algn="ctr">
              <a:lnSpc>
                <a:spcPct val="115000"/>
              </a:lnSpc>
              <a:spcBef>
                <a:spcPts val="0"/>
              </a:spcBef>
              <a:spcAft>
                <a:spcPts val="100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Employers with the Most New Job Postings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029928F7-BB73-4F8B-B508-5107BC6B8CF9}"/>
              </a:ext>
            </a:extLst>
          </p:cNvPr>
          <p:cNvPicPr>
            <a:picLocks noChangeAspect="1"/>
          </p:cNvPicPr>
          <p:nvPr/>
        </p:nvPicPr>
        <p:blipFill>
          <a:blip r:embed="rId2"/>
          <a:stretch>
            <a:fillRect/>
          </a:stretch>
        </p:blipFill>
        <p:spPr>
          <a:xfrm>
            <a:off x="1660907" y="751421"/>
            <a:ext cx="5822185" cy="5541744"/>
          </a:xfrm>
          <a:prstGeom prst="rect">
            <a:avLst/>
          </a:prstGeom>
        </p:spPr>
      </p:pic>
    </p:spTree>
    <p:extLst>
      <p:ext uri="{BB962C8B-B14F-4D97-AF65-F5344CB8AC3E}">
        <p14:creationId xmlns:p14="http://schemas.microsoft.com/office/powerpoint/2010/main" val="1181566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1166" y="296295"/>
            <a:ext cx="6561668" cy="2123658"/>
          </a:xfrm>
          <a:prstGeom prst="rect">
            <a:avLst/>
          </a:prstGeom>
        </p:spPr>
        <p:txBody>
          <a:bodyPr wrap="none">
            <a:spAutoFit/>
          </a:bodyPr>
          <a:lstStyle/>
          <a:p>
            <a:r>
              <a:rPr lang="en-US" sz="4400" dirty="0"/>
              <a:t>Monthly HWOL Information</a:t>
            </a:r>
            <a:br>
              <a:rPr lang="en-US" sz="4400" dirty="0"/>
            </a:br>
            <a:br>
              <a:rPr lang="en-US" sz="4400" dirty="0"/>
            </a:br>
            <a:endParaRPr lang="en-US" sz="4400" dirty="0"/>
          </a:p>
        </p:txBody>
      </p:sp>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3" name="TextBox 2"/>
          <p:cNvSpPr txBox="1"/>
          <p:nvPr/>
        </p:nvSpPr>
        <p:spPr>
          <a:xfrm>
            <a:off x="304800" y="2283612"/>
            <a:ext cx="8534399" cy="2154436"/>
          </a:xfrm>
          <a:prstGeom prst="rect">
            <a:avLst/>
          </a:prstGeom>
          <a:noFill/>
        </p:spPr>
        <p:txBody>
          <a:bodyPr wrap="square" rtlCol="0">
            <a:spAutoFit/>
          </a:bodyPr>
          <a:lstStyle/>
          <a:p>
            <a:pPr algn="ctr"/>
            <a:r>
              <a:rPr lang="en-US" sz="1900" dirty="0"/>
              <a:t>The following pages contain HWOL monthly data for November 2021.  </a:t>
            </a:r>
            <a:br>
              <a:rPr lang="en-US" sz="1900" dirty="0"/>
            </a:br>
            <a:br>
              <a:rPr lang="en-US" sz="1900" dirty="0"/>
            </a:br>
            <a:br>
              <a:rPr lang="en-US" sz="1900" dirty="0"/>
            </a:br>
            <a:r>
              <a:rPr lang="en-US" sz="1900" dirty="0"/>
              <a:t>Monthly and weekly job ad information can be found here:</a:t>
            </a:r>
            <a:br>
              <a:rPr lang="en-US" sz="1900" dirty="0"/>
            </a:br>
            <a:r>
              <a:rPr lang="en-US" sz="2000" dirty="0">
                <a:hlinkClick r:id="rId2"/>
              </a:rPr>
              <a:t>https://www1.ctdol.state.ct.us/lmi/HWOL.asp</a:t>
            </a:r>
            <a:br>
              <a:rPr lang="en-US" sz="1900" dirty="0"/>
            </a:br>
            <a:br>
              <a:rPr lang="en-US" sz="1900" dirty="0"/>
            </a:br>
            <a:endParaRPr lang="en-US" sz="1900" dirty="0"/>
          </a:p>
        </p:txBody>
      </p:sp>
      <p:sp>
        <p:nvSpPr>
          <p:cNvPr id="11" name="TextBox 10"/>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4" name="Slide Number Placeholder 3"/>
          <p:cNvSpPr>
            <a:spLocks noGrp="1"/>
          </p:cNvSpPr>
          <p:nvPr>
            <p:ph type="sldNum" sz="quarter" idx="12"/>
          </p:nvPr>
        </p:nvSpPr>
        <p:spPr/>
        <p:txBody>
          <a:bodyPr/>
          <a:lstStyle/>
          <a:p>
            <a:fld id="{8AE2E31F-ADBE-49C8-8764-A16796B8F595}" type="slidenum">
              <a:rPr lang="en-US" smtClean="0"/>
              <a:t>8</a:t>
            </a:fld>
            <a:endParaRPr lang="en-US" dirty="0"/>
          </a:p>
        </p:txBody>
      </p:sp>
    </p:spTree>
    <p:extLst>
      <p:ext uri="{BB962C8B-B14F-4D97-AF65-F5344CB8AC3E}">
        <p14:creationId xmlns:p14="http://schemas.microsoft.com/office/powerpoint/2010/main" val="964133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0373" y="381000"/>
            <a:ext cx="4863254" cy="2123658"/>
          </a:xfrm>
          <a:prstGeom prst="rect">
            <a:avLst/>
          </a:prstGeom>
        </p:spPr>
        <p:txBody>
          <a:bodyPr wrap="none">
            <a:spAutoFit/>
          </a:bodyPr>
          <a:lstStyle/>
          <a:p>
            <a:r>
              <a:rPr lang="en-US" sz="4400" dirty="0"/>
              <a:t>Statewide Highlights</a:t>
            </a:r>
            <a:br>
              <a:rPr lang="en-US" sz="4400" dirty="0"/>
            </a:br>
            <a:br>
              <a:rPr lang="en-US" sz="4400" dirty="0"/>
            </a:br>
            <a:endParaRPr lang="en-US" sz="4400" dirty="0"/>
          </a:p>
        </p:txBody>
      </p:sp>
      <p:sp>
        <p:nvSpPr>
          <p:cNvPr id="10" name="Rectangle 9"/>
          <p:cNvSpPr/>
          <p:nvPr/>
        </p:nvSpPr>
        <p:spPr>
          <a:xfrm>
            <a:off x="0" y="6286500"/>
            <a:ext cx="9144000" cy="51968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2"/>
                </a:solidFill>
              </a:rPr>
              <a:t>Connecticut Department of Labor – Research Office</a:t>
            </a:r>
            <a:br>
              <a:rPr lang="en-US" sz="900" dirty="0">
                <a:solidFill>
                  <a:schemeClr val="tx2"/>
                </a:solidFill>
              </a:rPr>
            </a:br>
            <a:r>
              <a:rPr lang="en-US" sz="900" dirty="0">
                <a:solidFill>
                  <a:schemeClr val="tx2"/>
                </a:solidFill>
              </a:rPr>
              <a:t>200 Folly Brook Blvd.</a:t>
            </a:r>
            <a:br>
              <a:rPr lang="en-US" sz="900" dirty="0">
                <a:solidFill>
                  <a:schemeClr val="tx2"/>
                </a:solidFill>
              </a:rPr>
            </a:br>
            <a:r>
              <a:rPr lang="en-US" sz="900" dirty="0">
                <a:solidFill>
                  <a:schemeClr val="tx2"/>
                </a:solidFill>
              </a:rPr>
              <a:t>Wethersfield, CT 06109</a:t>
            </a:r>
          </a:p>
        </p:txBody>
      </p:sp>
      <p:sp>
        <p:nvSpPr>
          <p:cNvPr id="3" name="TextBox 2"/>
          <p:cNvSpPr txBox="1"/>
          <p:nvPr/>
        </p:nvSpPr>
        <p:spPr>
          <a:xfrm>
            <a:off x="304803" y="1442831"/>
            <a:ext cx="8534399" cy="3016210"/>
          </a:xfrm>
          <a:prstGeom prst="rect">
            <a:avLst/>
          </a:prstGeom>
          <a:noFill/>
        </p:spPr>
        <p:txBody>
          <a:bodyPr wrap="square" rtlCol="0">
            <a:spAutoFit/>
          </a:bodyPr>
          <a:lstStyle/>
          <a:p>
            <a:r>
              <a:rPr lang="en-US" sz="1900" dirty="0"/>
              <a:t>- </a:t>
            </a:r>
            <a:r>
              <a:rPr lang="en-US" sz="1900" b="1" dirty="0"/>
              <a:t>Total postings </a:t>
            </a:r>
            <a:r>
              <a:rPr lang="en-US" sz="1900" dirty="0"/>
              <a:t>in Connecticut was  105,896 in November 2021.</a:t>
            </a:r>
            <a:br>
              <a:rPr lang="en-US" sz="1900" dirty="0"/>
            </a:br>
            <a:br>
              <a:rPr lang="en-US" sz="1900" dirty="0"/>
            </a:br>
            <a:r>
              <a:rPr lang="en-US" sz="1900" dirty="0"/>
              <a:t>-</a:t>
            </a:r>
            <a:r>
              <a:rPr lang="en-US" sz="1900" b="1" dirty="0"/>
              <a:t>Industry sectors </a:t>
            </a:r>
            <a:r>
              <a:rPr lang="en-US" sz="1900" dirty="0"/>
              <a:t>with the most job postings were </a:t>
            </a:r>
            <a:r>
              <a:rPr lang="en-US" sz="1900" b="1" dirty="0"/>
              <a:t>Health Care and Social Assistance</a:t>
            </a:r>
            <a:r>
              <a:rPr lang="en-US" sz="1900" dirty="0"/>
              <a:t> (22,240 postings), </a:t>
            </a:r>
            <a:r>
              <a:rPr lang="en-US" sz="1900" b="1" dirty="0"/>
              <a:t>Retail Trade </a:t>
            </a:r>
            <a:r>
              <a:rPr lang="en-US" sz="1900" dirty="0"/>
              <a:t>(15,238 postings), </a:t>
            </a:r>
            <a:r>
              <a:rPr lang="en-US" sz="1900" b="1" dirty="0"/>
              <a:t>Finance and Insurance </a:t>
            </a:r>
            <a:r>
              <a:rPr lang="en-US" sz="1900" dirty="0"/>
              <a:t>(8,286 posting), and </a:t>
            </a:r>
            <a:r>
              <a:rPr lang="en-US" sz="1900" b="1" dirty="0"/>
              <a:t> Manufacturing </a:t>
            </a:r>
            <a:r>
              <a:rPr lang="en-US" sz="1900" dirty="0"/>
              <a:t>(6,717 postings).</a:t>
            </a:r>
            <a:br>
              <a:rPr lang="en-US" sz="1900" dirty="0"/>
            </a:br>
            <a:endParaRPr lang="en-US" sz="1900" b="1" dirty="0"/>
          </a:p>
          <a:p>
            <a:r>
              <a:rPr lang="en-US" sz="1900" dirty="0"/>
              <a:t>-</a:t>
            </a:r>
            <a:r>
              <a:rPr lang="en-US" sz="1900" b="1" dirty="0"/>
              <a:t>Occupations </a:t>
            </a:r>
            <a:r>
              <a:rPr lang="en-US" sz="1900" dirty="0"/>
              <a:t>with the most postings were </a:t>
            </a:r>
            <a:r>
              <a:rPr lang="en-US" sz="1900" b="1" dirty="0"/>
              <a:t>Registered Nurses  </a:t>
            </a:r>
            <a:r>
              <a:rPr lang="en-US" sz="1900" dirty="0"/>
              <a:t>(6,091 postings), </a:t>
            </a:r>
            <a:r>
              <a:rPr lang="en-US" sz="1900" b="1" dirty="0"/>
              <a:t>Retail Salespersons </a:t>
            </a:r>
            <a:r>
              <a:rPr lang="en-US" sz="1900" dirty="0"/>
              <a:t>(3,838 postings), </a:t>
            </a:r>
            <a:r>
              <a:rPr lang="en-US" sz="1900" b="1" dirty="0"/>
              <a:t>Laborers, Freight, &amp; Material Movers </a:t>
            </a:r>
            <a:r>
              <a:rPr lang="en-US" sz="1900" dirty="0"/>
              <a:t>(3,576 postings), </a:t>
            </a:r>
            <a:r>
              <a:rPr lang="en-US" sz="1900" b="1" dirty="0"/>
              <a:t>Wholesale &amp; Manufacturing Sales Representatives </a:t>
            </a:r>
            <a:r>
              <a:rPr lang="en-US" sz="1900" dirty="0"/>
              <a:t>(2,525 postings), and </a:t>
            </a:r>
            <a:r>
              <a:rPr lang="en-US" sz="1900" b="1" dirty="0"/>
              <a:t>Heavy &amp; Tractor-Trailer Truck Drivers </a:t>
            </a:r>
            <a:r>
              <a:rPr lang="en-US" sz="1900" dirty="0"/>
              <a:t>(2,362 postings).</a:t>
            </a:r>
          </a:p>
        </p:txBody>
      </p:sp>
      <p:sp>
        <p:nvSpPr>
          <p:cNvPr id="11" name="TextBox 10"/>
          <p:cNvSpPr txBox="1"/>
          <p:nvPr/>
        </p:nvSpPr>
        <p:spPr>
          <a:xfrm>
            <a:off x="12192" y="6325524"/>
            <a:ext cx="4191000" cy="461665"/>
          </a:xfrm>
          <a:prstGeom prst="rect">
            <a:avLst/>
          </a:prstGeom>
          <a:noFill/>
        </p:spPr>
        <p:txBody>
          <a:bodyPr wrap="square" rtlCol="0">
            <a:spAutoFit/>
          </a:bodyPr>
          <a:lstStyle/>
          <a:p>
            <a:r>
              <a:rPr lang="en-US" sz="2400" b="1" dirty="0">
                <a:solidFill>
                  <a:schemeClr val="tx2"/>
                </a:solidFill>
                <a:effectLst>
                  <a:outerShdw blurRad="50800" dist="38100" dir="13500000" algn="br" rotWithShape="0">
                    <a:prstClr val="black">
                      <a:alpha val="40000"/>
                    </a:prstClr>
                  </a:outerShdw>
                </a:effectLst>
              </a:rPr>
              <a:t>Help Wanted Online</a:t>
            </a:r>
          </a:p>
        </p:txBody>
      </p:sp>
      <p:sp>
        <p:nvSpPr>
          <p:cNvPr id="4" name="Slide Number Placeholder 3"/>
          <p:cNvSpPr>
            <a:spLocks noGrp="1"/>
          </p:cNvSpPr>
          <p:nvPr>
            <p:ph type="sldNum" sz="quarter" idx="12"/>
          </p:nvPr>
        </p:nvSpPr>
        <p:spPr/>
        <p:txBody>
          <a:bodyPr/>
          <a:lstStyle/>
          <a:p>
            <a:fld id="{8AE2E31F-ADBE-49C8-8764-A16796B8F595}" type="slidenum">
              <a:rPr lang="en-US" smtClean="0"/>
              <a:t>9</a:t>
            </a:fld>
            <a:endParaRPr lang="en-US" dirty="0"/>
          </a:p>
        </p:txBody>
      </p:sp>
    </p:spTree>
    <p:extLst>
      <p:ext uri="{BB962C8B-B14F-4D97-AF65-F5344CB8AC3E}">
        <p14:creationId xmlns:p14="http://schemas.microsoft.com/office/powerpoint/2010/main" val="25748632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50975</TotalTime>
  <Words>2054</Words>
  <Application>Microsoft Office PowerPoint</Application>
  <PresentationFormat>On-screen Show (4:3)</PresentationFormat>
  <Paragraphs>384</Paragraphs>
  <Slides>41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41</vt:i4>
      </vt:variant>
    </vt:vector>
  </HeadingPairs>
  <TitlesOfParts>
    <vt:vector size="4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Krzyzek, Matthew</dc:creator>
  <cp:lastModifiedBy>Bentsen, Todd</cp:lastModifiedBy>
  <cp:revision>1421</cp:revision>
  <cp:lastPrinted>2021-12-10T16:19:21Z</cp:lastPrinted>
  <dcterms:created xsi:type="dcterms:W3CDTF">2016-10-12T17:47:24Z</dcterms:created>
  <dcterms:modified xsi:type="dcterms:W3CDTF">2021-12-10T16:37:19Z</dcterms:modified>
</cp:coreProperties>
</file>